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63" r:id="rId6"/>
    <p:sldId id="1950" r:id="rId7"/>
    <p:sldId id="1949" r:id="rId8"/>
    <p:sldId id="1956" r:id="rId9"/>
    <p:sldId id="257" r:id="rId10"/>
    <p:sldId id="271" r:id="rId11"/>
    <p:sldId id="1951" r:id="rId12"/>
    <p:sldId id="1957" r:id="rId13"/>
    <p:sldId id="1953" r:id="rId14"/>
    <p:sldId id="1952" r:id="rId15"/>
    <p:sldId id="1958" r:id="rId16"/>
    <p:sldId id="19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4"/>
    <p:restoredTop sz="65661"/>
  </p:normalViewPr>
  <p:slideViewPr>
    <p:cSldViewPr snapToGrid="0">
      <p:cViewPr varScale="1">
        <p:scale>
          <a:sx n="139" d="100"/>
          <a:sy n="139" d="100"/>
        </p:scale>
        <p:origin x="455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590D9-33B1-42B1-A7F3-75A6B2031E92}" type="datetimeFigureOut">
              <a:rPr lang="en-CA" smtClean="0"/>
              <a:t>2024-10-22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60990-B284-41F8-8DC3-6A8DBCA69966}" type="slidenum">
              <a:rPr lang="en-CA" smtClean="0"/>
              <a:t>‹#›</a:t>
            </a:fld>
            <a:endParaRPr lang="en-CA"/>
          </a:p>
        </p:txBody>
      </p:sp>
    </p:spTree>
    <p:extLst>
      <p:ext uri="{BB962C8B-B14F-4D97-AF65-F5344CB8AC3E}">
        <p14:creationId xmlns:p14="http://schemas.microsoft.com/office/powerpoint/2010/main" val="238091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Audience: </a:t>
            </a:r>
            <a:r>
              <a:rPr lang="en-US" sz="1800" dirty="0">
                <a:effectLst/>
                <a:latin typeface="Aptos" panose="020B0004020202020204" pitchFamily="34" charset="0"/>
                <a:ea typeface="MS Mincho" panose="02020609040205080304" pitchFamily="49" charset="-128"/>
                <a:cs typeface="Arial" panose="020B0604020202020204" pitchFamily="34" charset="0"/>
              </a:rPr>
              <a:t>Local government staff presenting to elected officials.</a:t>
            </a:r>
            <a:r>
              <a:rPr lang="en-CA" dirty="0">
                <a:effectLst/>
                <a:latin typeface="Aptos" panose="020B0004020202020204" pitchFamily="34" charset="0"/>
              </a:rPr>
              <a:t> </a:t>
            </a:r>
          </a:p>
          <a:p>
            <a:pPr marL="0" marR="0">
              <a:lnSpc>
                <a:spcPct val="107000"/>
              </a:lnSpc>
              <a:spcBef>
                <a:spcPts val="0"/>
              </a:spcBef>
              <a:spcAft>
                <a:spcPts val="800"/>
              </a:spcAft>
            </a:pPr>
            <a:r>
              <a:rPr lang="en-US"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Target local governments: </a:t>
            </a:r>
            <a:r>
              <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Small to mid-size, early in their </a:t>
            </a:r>
            <a:r>
              <a:rPr lang="en-US" sz="1800" dirty="0">
                <a:solidFill>
                  <a:srgbClr val="4EA72E"/>
                </a:solidFill>
                <a:effectLst/>
                <a:latin typeface="Aptos" panose="020B0004020202020204" pitchFamily="34" charset="0"/>
                <a:ea typeface="MS Mincho" panose="02020609040205080304" pitchFamily="49" charset="-128"/>
                <a:cs typeface="Arial" panose="020B0604020202020204" pitchFamily="34" charset="0"/>
              </a:rPr>
              <a:t>asset management </a:t>
            </a:r>
            <a:r>
              <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journey.</a:t>
            </a:r>
          </a:p>
          <a:p>
            <a:pPr marL="0" marR="0">
              <a:lnSpc>
                <a:spcPct val="107000"/>
              </a:lnSpc>
              <a:spcBef>
                <a:spcPts val="0"/>
              </a:spcBef>
              <a:spcAft>
                <a:spcPts val="800"/>
              </a:spcAft>
            </a:pPr>
            <a:r>
              <a:rPr lang="en-US"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Applicability: </a:t>
            </a:r>
            <a:r>
              <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All local governments across Canada tackling </a:t>
            </a:r>
            <a:r>
              <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Levels of Service.</a:t>
            </a:r>
          </a:p>
          <a:p>
            <a:pPr marL="0" marR="0">
              <a:lnSpc>
                <a:spcPct val="107000"/>
              </a:lnSpc>
              <a:spcBef>
                <a:spcPts val="0"/>
              </a:spcBef>
              <a:spcAft>
                <a:spcPts val="800"/>
              </a:spcAft>
            </a:pPr>
            <a:endPar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endParaRPr>
          </a:p>
          <a:p>
            <a:pPr marL="0" marR="0">
              <a:lnSpc>
                <a:spcPct val="107000"/>
              </a:lnSpc>
              <a:spcBef>
                <a:spcPts val="0"/>
              </a:spcBef>
              <a:spcAft>
                <a:spcPts val="800"/>
              </a:spcAft>
            </a:pPr>
            <a:r>
              <a:rPr lang="en-US"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This slide deck is intended to </a:t>
            </a:r>
            <a:r>
              <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assist you with generating buy-in for documenting Levels of Service (LOS) by supporting your communication with elected officials in particular.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You’re encouraged to edit the slides as needed, and either incorporate them into a broader presentation or use the content as you prepare a council briefing related to LOS as part of your asset management journey.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Helpful context as part of an introduction to LOS would be to highlight your local government’s asset management journey to date, key milestones, or priorities.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Let’s walk through the importance of defining and measuring the levels at which we provide service.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i="1" dirty="0">
              <a:solidFill>
                <a:srgbClr val="000000"/>
              </a:solidFill>
              <a:effectLst/>
              <a:latin typeface="Aptos" panose="020B0004020202020204" pitchFamily="34" charset="0"/>
              <a:ea typeface="MS Mincho" panose="02020609040205080304" pitchFamily="49" charset="-128"/>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effectLst/>
                <a:latin typeface="Aptos" panose="020B0004020202020204" pitchFamily="34" charset="0"/>
                <a:ea typeface="MS Mincho" panose="02020609040205080304" pitchFamily="49" charset="-128"/>
                <a:cs typeface="Arial" panose="020B0604020202020204" pitchFamily="34" charset="0"/>
              </a:rPr>
              <a:t>This resource was produced by the Municipal Asset Management Program, which is delivered by the Federation of Canadian Municipalities (FCM) and funded by the Government of Canada. </a:t>
            </a:r>
            <a:endParaRPr lang="en-CA" sz="1800" i="0" dirty="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effectLst/>
                <a:latin typeface="Aptos" panose="020B0004020202020204" pitchFamily="34" charset="0"/>
                <a:ea typeface="MS Mincho" panose="02020609040205080304" pitchFamily="49" charset="-128"/>
                <a:cs typeface="Arial" panose="020B0604020202020204" pitchFamily="34" charset="0"/>
              </a:rPr>
              <a:t>© 2024. Federation of Canadian Municipalities. All rights reserved.</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1</a:t>
            </a:fld>
            <a:endParaRPr lang="en-CA"/>
          </a:p>
        </p:txBody>
      </p:sp>
    </p:spTree>
    <p:extLst>
      <p:ext uri="{BB962C8B-B14F-4D97-AF65-F5344CB8AC3E}">
        <p14:creationId xmlns:p14="http://schemas.microsoft.com/office/powerpoint/2010/main" val="2379928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distinct and focuses on the continuous balancing act of service delivery.</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Highlight the balance between community needs, costs, risks, and performance.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b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It’s a continuous balancing of community needs with the costs of providing service, the risks of not providing service at an expected level, and our service delivery performance.</a:t>
            </a:r>
            <a:br>
              <a:rPr lang="en-CA" sz="1800" dirty="0">
                <a:effectLst/>
                <a:latin typeface="Aptos" panose="020B0004020202020204" pitchFamily="34" charset="0"/>
                <a:ea typeface="Times New Roman" panose="02020603050405020304" pitchFamily="18" charset="0"/>
                <a:cs typeface="Arial" panose="020B060402020202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This isn’t new for us. We’ve been providing services for generations. This is an opportunity to align and streamline service delivery.</a:t>
            </a:r>
            <a:endParaRPr lang="en-CA" sz="180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10</a:t>
            </a:fld>
            <a:endParaRPr lang="en-CA"/>
          </a:p>
        </p:txBody>
      </p:sp>
    </p:spTree>
    <p:extLst>
      <p:ext uri="{BB962C8B-B14F-4D97-AF65-F5344CB8AC3E}">
        <p14:creationId xmlns:p14="http://schemas.microsoft.com/office/powerpoint/2010/main" val="307656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effectLst/>
                <a:latin typeface="Aptos" panose="020B0004020202020204" pitchFamily="34" charset="0"/>
                <a:ea typeface="Aptos" panose="020B0004020202020204" pitchFamily="34" charset="0"/>
                <a:cs typeface="Aptos" panose="020B0004020202020204" pitchFamily="34" charset="0"/>
              </a:rPr>
              <a:t>This glossary is intended to provide clear and concise definitions of important terms related to Levels of Service (LOS). It can be used as a reference tool during discussions, presentations, and training sessions to ensure that all stakeholders have a shared understanding of key concepts.</a:t>
            </a: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11</a:t>
            </a:fld>
            <a:endParaRPr lang="en-CA"/>
          </a:p>
        </p:txBody>
      </p:sp>
    </p:spTree>
    <p:extLst>
      <p:ext uri="{BB962C8B-B14F-4D97-AF65-F5344CB8AC3E}">
        <p14:creationId xmlns:p14="http://schemas.microsoft.com/office/powerpoint/2010/main" val="340407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Aptos" panose="020B0004020202020204" pitchFamily="34" charset="0"/>
              </a:rPr>
              <a:t>This glossary is intended to provide clear and concise definitions of important terms related to Levels of Service (LOS). It can be used as a reference tool during discussions, presentations, and training sessions to ensure that all stakeholders have a shared understanding of key concepts.</a:t>
            </a: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12</a:t>
            </a:fld>
            <a:endParaRPr lang="en-CA"/>
          </a:p>
        </p:txBody>
      </p:sp>
    </p:spTree>
    <p:extLst>
      <p:ext uri="{BB962C8B-B14F-4D97-AF65-F5344CB8AC3E}">
        <p14:creationId xmlns:p14="http://schemas.microsoft.com/office/powerpoint/2010/main" val="2025604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60990-B284-41F8-8DC3-6A8DBCA69966}" type="slidenum">
              <a:rPr lang="en-CA" smtClean="0"/>
              <a:t>13</a:t>
            </a:fld>
            <a:endParaRPr lang="en-CA"/>
          </a:p>
        </p:txBody>
      </p:sp>
    </p:spTree>
    <p:extLst>
      <p:ext uri="{BB962C8B-B14F-4D97-AF65-F5344CB8AC3E}">
        <p14:creationId xmlns:p14="http://schemas.microsoft.com/office/powerpoint/2010/main" val="171947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convey </a:t>
            </a:r>
            <a:r>
              <a:rPr lang="en-US" sz="1200" dirty="0">
                <a:solidFill>
                  <a:schemeClr val="tx1"/>
                </a:solidFill>
                <a:effectLst/>
                <a:latin typeface="Aptos" panose="020B0004020202020204" pitchFamily="34" charset="0"/>
                <a:cs typeface="Jacobs Chronos" panose="020B0603030503030204" pitchFamily="34" charset="0"/>
              </a:rPr>
              <a:t>that as a service delivery organization we want to ensure that we’re meeting the needs of our customers by achieving our local government’s vision.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cs typeface="Jacobs Chronos" panose="020B0603030503030204" pitchFamily="34" charset="0"/>
              </a:rPr>
              <a:t>How do we achieve our vision through our day to day activities? By documenting LOS and measuring performance.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sharing your local government’s vision.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Levels of service are specific parameters that describe and measure the extent and quality of services that the local government provides to stakeholders.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We want to capture the </a:t>
            </a:r>
            <a:r>
              <a:rPr lang="en-US" sz="1200" dirty="0">
                <a:solidFill>
                  <a:schemeClr val="tx1"/>
                </a:solidFill>
                <a:effectLst/>
                <a:latin typeface="Aptos" panose="020B0004020202020204" pitchFamily="34" charset="0"/>
                <a:cs typeface="Jacobs Chronos" panose="020B0603030503030204" pitchFamily="34" charset="0"/>
              </a:rPr>
              <a:t>community-wide experience of our customers as they use the varied local government services to determine if we’re effectively meeting the needs of our customers.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Aptos" panose="020B0004020202020204" pitchFamily="34" charset="0"/>
                <a:cs typeface="Jacobs Chronos" panose="020B0603030503030204" pitchFamily="34" charset="0"/>
              </a:rPr>
              <a:t>To do that we need to be able to measure how we’re providing those services.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Aptos" panose="020B0004020202020204" pitchFamily="34" charset="0"/>
                <a:cs typeface="Jacobs Chronos" panose="020B0603030503030204" pitchFamily="34" charset="0"/>
              </a:rPr>
              <a:t>Since our local government’s vision was created to respond to the needs of our residents and businesses, by documenting and measuring levels of service we’re bringing our community’s vision into focus.</a:t>
            </a: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2</a:t>
            </a:fld>
            <a:endParaRPr lang="en-CA"/>
          </a:p>
        </p:txBody>
      </p:sp>
    </p:spTree>
    <p:extLst>
      <p:ext uri="{BB962C8B-B14F-4D97-AF65-F5344CB8AC3E}">
        <p14:creationId xmlns:p14="http://schemas.microsoft.com/office/powerpoint/2010/main" val="347318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reinforce the role of local government as a service delivery organization.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type and scope of these services vary by local government.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There are often regulatory minimums that must be met.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updating the image on this slide to reflect the services that your local government provides.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dirty="0">
                <a:solidFill>
                  <a:schemeClr val="tx1"/>
                </a:solidFill>
                <a:latin typeface="Aptos" panose="020B0004020202020204" pitchFamily="34" charset="0"/>
                <a:cs typeface="Jacobs Chronos" panose="020B0603030503030204" pitchFamily="34" charset="0"/>
                <a:sym typeface="Verdana"/>
              </a:rPr>
              <a:t>Local governments</a:t>
            </a:r>
            <a:r>
              <a:rPr lang="en-US" sz="1200" dirty="0">
                <a:solidFill>
                  <a:schemeClr val="tx1"/>
                </a:solidFill>
                <a:latin typeface="Aptos" panose="020B0004020202020204" pitchFamily="34" charset="0"/>
                <a:cs typeface="Jacobs Chronos" panose="020B0603030503030204" pitchFamily="34" charset="0"/>
              </a:rPr>
              <a:t> are customer-centric organizations, and our fundamental </a:t>
            </a:r>
            <a:r>
              <a:rPr lang="en-US" sz="1200" b="0" dirty="0">
                <a:solidFill>
                  <a:schemeClr val="tx1"/>
                </a:solidFill>
                <a:latin typeface="Aptos" panose="020B0004020202020204" pitchFamily="34" charset="0"/>
                <a:cs typeface="Jacobs Chronos" panose="020B0603030503030204" pitchFamily="34" charset="0"/>
                <a:sym typeface="Verdana"/>
              </a:rPr>
              <a:t>purpose is to provide services to our customers. </a:t>
            </a:r>
            <a:r>
              <a:rPr lang="en-US" sz="1200" dirty="0">
                <a:solidFill>
                  <a:schemeClr val="tx1"/>
                </a:solidFill>
                <a:latin typeface="Aptos" panose="020B0004020202020204" pitchFamily="34" charset="0"/>
                <a:cs typeface="Jacobs Chronos" panose="020B0603030503030204" pitchFamily="34" charset="0"/>
              </a:rPr>
              <a:t>These services have a direct impact on the daily lives and wellbeing of residents and businesses.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latin typeface="Aptos" panose="020B0004020202020204" pitchFamily="34" charset="0"/>
                <a:cs typeface="Jacobs Chronos" panose="020B0603030503030204" pitchFamily="34" charset="0"/>
              </a:rPr>
              <a:t>Although the suite of services are unique for each local government, we all rely on </a:t>
            </a:r>
            <a:r>
              <a:rPr lang="en-US" sz="1200" dirty="0">
                <a:solidFill>
                  <a:schemeClr val="tx1"/>
                </a:solidFill>
                <a:latin typeface="Aptos" panose="020B0004020202020204" pitchFamily="34" charset="0"/>
                <a:cs typeface="Jacobs Chronos" panose="020B0603030503030204" pitchFamily="34" charset="0"/>
                <a:sym typeface="Verdana"/>
              </a:rPr>
              <a:t>infrastructure and natural assets to support the delivery of these services. </a:t>
            </a:r>
            <a:r>
              <a:rPr lang="en-US" sz="1200" dirty="0">
                <a:solidFill>
                  <a:schemeClr val="tx1"/>
                </a:solidFill>
                <a:latin typeface="Aptos" panose="020B0004020202020204" pitchFamily="34" charset="0"/>
                <a:cs typeface="Jacobs Chronos" panose="020B0603030503030204" pitchFamily="34" charset="0"/>
              </a:rPr>
              <a:t>As a responsible service provider, we have an obligation to care for the assets and amenities that provide our customers with service.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By focusing on LOS we are encouraged to develop innovative approaches that can drive down the whole life cost of delivering services. </a:t>
            </a:r>
          </a:p>
          <a:p>
            <a:endParaRPr lang="en-US" dirty="0">
              <a:latin typeface="Aptos" panose="020B0004020202020204" pitchFamily="34" charset="0"/>
            </a:endParaRP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3</a:t>
            </a:fld>
            <a:endParaRPr lang="en-CA"/>
          </a:p>
        </p:txBody>
      </p:sp>
    </p:spTree>
    <p:extLst>
      <p:ext uri="{BB962C8B-B14F-4D97-AF65-F5344CB8AC3E}">
        <p14:creationId xmlns:p14="http://schemas.microsoft.com/office/powerpoint/2010/main" val="79525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consider the reasons why documenting and measuring LOS is important.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800" dirty="0">
                <a:effectLst/>
                <a:latin typeface="Aptos" panose="020B0004020202020204" pitchFamily="34" charset="0"/>
                <a:ea typeface="Calibri" panose="020F0502020204030204" pitchFamily="34" charset="0"/>
              </a:rPr>
              <a:t>Each question appears individually to encourage reflection.</a:t>
            </a:r>
            <a:r>
              <a:rPr lang="en-CA" dirty="0">
                <a:effectLst/>
                <a:latin typeface="Aptos" panose="020B0004020202020204" pitchFamily="34" charset="0"/>
              </a:rPr>
              <a:t>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rPr>
              <a:t>And if you asked Council, customers or staff what would they say?</a:t>
            </a:r>
            <a:endParaRPr lang="en-US" sz="1200" dirty="0">
              <a:solidFill>
                <a:schemeClr val="tx1"/>
              </a:solidFill>
              <a:latin typeface="Aptos" panose="020B0004020202020204" pitchFamily="34" charset="0"/>
              <a:cs typeface="Jacobs Chronos" panose="020B0603030503030204" pitchFamily="34" charset="0"/>
              <a:sym typeface="Verdana"/>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using these questions as a guide for a workshop, or discussion, that can help facilitate buy-in for the LOS process.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This could include brainstorming the services you provide (note: this should be focused on the major services so steer the discussion towards drinking water, wastewater, transportation and mobility, etc.)</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 that there may be variations in the responses for questions 2-4 by service area.</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Be prepared with your vision, as participants will want a copy to reference.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If you’ve done any consultation for a strategic plan update, community plan update, for specific master plans, or centered around satisfaction with service delivery then have a copy of the results for reference.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If you have a </a:t>
            </a:r>
            <a:r>
              <a:rPr lang="en-US" sz="1200" dirty="0" err="1">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neighbourhood</a:t>
            </a: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 equity index, guide or have done other background work also bring a copy of that for sharing.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r>
              <a:rPr lang="en-US" sz="1200" b="0" i="0" dirty="0">
                <a:solidFill>
                  <a:schemeClr val="tx1"/>
                </a:solidFill>
                <a:effectLst/>
                <a:latin typeface="Aptos" panose="020B0004020202020204" pitchFamily="34" charset="0"/>
                <a:cs typeface="Jacobs Chronos" panose="020B0603030503030204" pitchFamily="34" charset="0"/>
              </a:rPr>
              <a:t>Let’s pause and think about our own service delivery for a minute. I encourage you to answer these questions in your head. We’ll walk through them one by one as they come up on the screen.</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panose="020B0004020202020204" pitchFamily="34" charset="0"/>
                <a:cs typeface="Jacobs Chronos" panose="020B0603030503030204" pitchFamily="34" charset="0"/>
              </a:rPr>
              <a:t>1) </a:t>
            </a:r>
            <a:r>
              <a:rPr lang="en-US" sz="1200" dirty="0">
                <a:solidFill>
                  <a:schemeClr val="tx1"/>
                </a:solidFill>
                <a:latin typeface="Aptos" panose="020B0004020202020204" pitchFamily="34" charset="0"/>
                <a:cs typeface="Jacobs Chronos" panose="020B0603030503030204" pitchFamily="34" charset="0"/>
              </a:rPr>
              <a:t>What are the major services that we provide as a local government (</a:t>
            </a:r>
            <a:r>
              <a:rPr lang="en-US" sz="1200" dirty="0" err="1">
                <a:solidFill>
                  <a:schemeClr val="tx1"/>
                </a:solidFill>
                <a:latin typeface="Aptos" panose="020B0004020202020204" pitchFamily="34" charset="0"/>
                <a:cs typeface="Jacobs Chronos" panose="020B0603030503030204" pitchFamily="34" charset="0"/>
              </a:rPr>
              <a:t>eg.</a:t>
            </a:r>
            <a:r>
              <a:rPr lang="en-US" sz="1200" dirty="0">
                <a:solidFill>
                  <a:schemeClr val="tx1"/>
                </a:solidFill>
                <a:latin typeface="Aptos" panose="020B0004020202020204" pitchFamily="34" charset="0"/>
                <a:cs typeface="Jacobs Chronos" panose="020B0603030503030204" pitchFamily="34" charset="0"/>
              </a:rPr>
              <a:t> drinking water, wastewater, etc.)?</a:t>
            </a:r>
          </a:p>
          <a:p>
            <a:pPr lvl="0"/>
            <a:r>
              <a:rPr lang="en-US" sz="1200" b="0" i="0" dirty="0">
                <a:solidFill>
                  <a:schemeClr val="tx1"/>
                </a:solidFill>
                <a:effectLst/>
                <a:latin typeface="Aptos" panose="020B0004020202020204" pitchFamily="34" charset="0"/>
                <a:cs typeface="Jacobs Chronos" panose="020B0603030503030204" pitchFamily="34" charset="0"/>
              </a:rPr>
              <a:t>2) </a:t>
            </a:r>
            <a:r>
              <a:rPr lang="en-US" sz="1200" dirty="0">
                <a:solidFill>
                  <a:schemeClr val="tx1"/>
                </a:solidFill>
                <a:latin typeface="Aptos" panose="020B0004020202020204" pitchFamily="34" charset="0"/>
                <a:cs typeface="Jacobs Chronos" panose="020B0603030503030204" pitchFamily="34" charset="0"/>
              </a:rPr>
              <a:t>How are we measuring service delivery performance?  Do these services meet the needs of our community?</a:t>
            </a:r>
          </a:p>
          <a:p>
            <a:pPr lvl="0"/>
            <a:r>
              <a:rPr lang="en-US" sz="1200" dirty="0">
                <a:solidFill>
                  <a:schemeClr val="tx1"/>
                </a:solidFill>
                <a:latin typeface="Aptos" panose="020B0004020202020204" pitchFamily="34" charset="0"/>
                <a:cs typeface="Jacobs Chronos" panose="020B0603030503030204" pitchFamily="34" charset="0"/>
              </a:rPr>
              <a:t>3) Do these services align with the long term vision for our community?</a:t>
            </a:r>
          </a:p>
          <a:p>
            <a:pPr lvl="0"/>
            <a:r>
              <a:rPr lang="en-US" sz="1200" dirty="0">
                <a:solidFill>
                  <a:schemeClr val="tx1"/>
                </a:solidFill>
                <a:latin typeface="Aptos" panose="020B0004020202020204" pitchFamily="34" charset="0"/>
                <a:cs typeface="Jacobs Chronos" panose="020B0603030503030204" pitchFamily="34" charset="0"/>
              </a:rPr>
              <a:t>4) Are services being delivered equitably across our community? Think about user groups, wards/districts/</a:t>
            </a:r>
            <a:r>
              <a:rPr lang="en-US" sz="1200" dirty="0" err="1">
                <a:solidFill>
                  <a:schemeClr val="tx1"/>
                </a:solidFill>
                <a:latin typeface="Aptos" panose="020B0004020202020204" pitchFamily="34" charset="0"/>
                <a:cs typeface="Jacobs Chronos" panose="020B0603030503030204" pitchFamily="34" charset="0"/>
              </a:rPr>
              <a:t>neighbourhoods</a:t>
            </a:r>
            <a:r>
              <a:rPr lang="en-US" sz="1200" dirty="0">
                <a:solidFill>
                  <a:schemeClr val="tx1"/>
                </a:solidFill>
                <a:latin typeface="Aptos" panose="020B0004020202020204" pitchFamily="34" charset="0"/>
                <a:cs typeface="Jacobs Chronos" panose="020B0603030503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ptos" panose="020B0004020202020204" pitchFamily="34" charset="0"/>
                <a:cs typeface="Jacobs Chronos" panose="020B0603030503030204" pitchFamily="34" charset="0"/>
              </a:rPr>
              <a:t>5) </a:t>
            </a:r>
            <a:r>
              <a:rPr lang="en-US" sz="1800" dirty="0">
                <a:effectLst/>
                <a:latin typeface="Aptos" panose="020B0004020202020204" pitchFamily="34" charset="0"/>
                <a:ea typeface="Calibri" panose="020F0502020204030204" pitchFamily="34" charset="0"/>
              </a:rPr>
              <a:t>Are the day-to-day activities of our staff consistent with the services provided? </a:t>
            </a:r>
            <a:r>
              <a:rPr lang="en-US" dirty="0">
                <a:latin typeface="Aptos" panose="020B0004020202020204" pitchFamily="34" charset="0"/>
              </a:rPr>
              <a:t>The community’s vision?</a:t>
            </a:r>
            <a:endParaRPr lang="en-US" sz="1200" dirty="0">
              <a:solidFill>
                <a:schemeClr val="tx1"/>
              </a:solidFill>
              <a:latin typeface="Aptos" panose="020B0004020202020204" pitchFamily="34" charset="0"/>
              <a:cs typeface="Jacobs Chronos" panose="020B0603030503030204" pitchFamily="34" charset="0"/>
            </a:endParaRP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panose="020B0004020202020204" pitchFamily="34" charset="0"/>
                <a:cs typeface="Jacobs Chronos" panose="020B0603030503030204" pitchFamily="34" charset="0"/>
              </a:rPr>
              <a:t>I think we can fairly say that we don’t know the answers to all these questions. So, </a:t>
            </a:r>
            <a:r>
              <a:rPr lang="en-US" sz="1800" b="0" i="0" dirty="0">
                <a:solidFill>
                  <a:schemeClr val="tx1"/>
                </a:solidFill>
                <a:effectLst/>
                <a:latin typeface="Aptos" panose="020B0004020202020204" pitchFamily="34" charset="0"/>
                <a:cs typeface="Jacobs Chronos" panose="020B0603030503030204" pitchFamily="34" charset="0"/>
              </a:rPr>
              <a:t>h</a:t>
            </a:r>
            <a:r>
              <a:rPr lang="en-US" sz="1800" dirty="0">
                <a:effectLst/>
                <a:latin typeface="Aptos" panose="020B0004020202020204" pitchFamily="34" charset="0"/>
                <a:ea typeface="Calibri" panose="020F0502020204030204" pitchFamily="34" charset="0"/>
              </a:rPr>
              <a:t>ow do we find answers that align with our fundamental responsibilities as a local government?</a:t>
            </a: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4</a:t>
            </a:fld>
            <a:endParaRPr lang="en-CA"/>
          </a:p>
        </p:txBody>
      </p:sp>
    </p:spTree>
    <p:extLst>
      <p:ext uri="{BB962C8B-B14F-4D97-AF65-F5344CB8AC3E}">
        <p14:creationId xmlns:p14="http://schemas.microsoft.com/office/powerpoint/2010/main" val="80582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consider the reasons why documenting and measuring LOS is important.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questions come up one at a time to give listeners an opportunity to pause and think.</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rPr>
              <a:t>And if you asked Council, customers or staff what would they say?</a:t>
            </a:r>
            <a:endParaRPr lang="en-US" sz="1200" dirty="0">
              <a:solidFill>
                <a:schemeClr val="tx1"/>
              </a:solidFill>
              <a:latin typeface="Aptos" panose="020B0004020202020204" pitchFamily="34" charset="0"/>
              <a:cs typeface="Jacobs Chronos" panose="020B0603030503030204" pitchFamily="34" charset="0"/>
              <a:sym typeface="Verdana"/>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using these questions as a guide for a workshop, or discussion, that can help facilitate buy-in for the LOS process.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This could include brainstorming the services you provide (note: this should be focused on the major services so steer the discussion towards drinking water, wastewater, transportation and mobility, etc.)</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 that there may be variations in the responses for questions 2-4 by service area.</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Be prepared with your vision, as participants will want a copy to reference.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If you’ve done any consultation for a strategic plan update, community plan update, for specific master plans, or centered around satisfaction with service delivery then have a copy of the results for reference.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If you have a </a:t>
            </a:r>
            <a:r>
              <a:rPr lang="en-US" sz="1200" dirty="0" err="1">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neighbourhood</a:t>
            </a: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 equity index, guide or have done other background work also bring a copy of that for sharing.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r>
              <a:rPr lang="en-US" sz="1200" b="0" i="0" dirty="0">
                <a:solidFill>
                  <a:schemeClr val="tx1"/>
                </a:solidFill>
                <a:effectLst/>
                <a:latin typeface="Aptos" panose="020B0004020202020204" pitchFamily="34" charset="0"/>
                <a:cs typeface="Jacobs Chronos" panose="020B0603030503030204" pitchFamily="34" charset="0"/>
              </a:rPr>
              <a:t>Let’s pause and think about our own service delivery for a minute. I encourage you to answer these questions in your head. We’ll walk through them one by one as they come up on the screen.</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panose="020B0004020202020204" pitchFamily="34" charset="0"/>
                <a:cs typeface="Jacobs Chronos" panose="020B0603030503030204" pitchFamily="34" charset="0"/>
              </a:rPr>
              <a:t>1) </a:t>
            </a:r>
            <a:r>
              <a:rPr lang="en-US" sz="1200" dirty="0">
                <a:solidFill>
                  <a:schemeClr val="tx1"/>
                </a:solidFill>
                <a:latin typeface="Aptos" panose="020B0004020202020204" pitchFamily="34" charset="0"/>
                <a:cs typeface="Jacobs Chronos" panose="020B0603030503030204" pitchFamily="34" charset="0"/>
              </a:rPr>
              <a:t>What are the major services that we provide as a local government (</a:t>
            </a:r>
            <a:r>
              <a:rPr lang="en-US" sz="1200" dirty="0" err="1">
                <a:solidFill>
                  <a:schemeClr val="tx1"/>
                </a:solidFill>
                <a:latin typeface="Aptos" panose="020B0004020202020204" pitchFamily="34" charset="0"/>
                <a:cs typeface="Jacobs Chronos" panose="020B0603030503030204" pitchFamily="34" charset="0"/>
              </a:rPr>
              <a:t>eg.</a:t>
            </a:r>
            <a:r>
              <a:rPr lang="en-US" sz="1200" dirty="0">
                <a:solidFill>
                  <a:schemeClr val="tx1"/>
                </a:solidFill>
                <a:latin typeface="Aptos" panose="020B0004020202020204" pitchFamily="34" charset="0"/>
                <a:cs typeface="Jacobs Chronos" panose="020B0603030503030204" pitchFamily="34" charset="0"/>
              </a:rPr>
              <a:t> drinking water, wastewater, etc.)?</a:t>
            </a:r>
          </a:p>
          <a:p>
            <a:pPr lvl="0"/>
            <a:r>
              <a:rPr lang="en-US" sz="1200" b="0" i="0" dirty="0">
                <a:solidFill>
                  <a:schemeClr val="tx1"/>
                </a:solidFill>
                <a:effectLst/>
                <a:latin typeface="Aptos" panose="020B0004020202020204" pitchFamily="34" charset="0"/>
                <a:cs typeface="Jacobs Chronos" panose="020B0603030503030204" pitchFamily="34" charset="0"/>
              </a:rPr>
              <a:t>2) </a:t>
            </a:r>
            <a:r>
              <a:rPr lang="en-US" sz="1200" dirty="0">
                <a:solidFill>
                  <a:schemeClr val="tx1"/>
                </a:solidFill>
                <a:latin typeface="Aptos" panose="020B0004020202020204" pitchFamily="34" charset="0"/>
                <a:cs typeface="Jacobs Chronos" panose="020B0603030503030204" pitchFamily="34" charset="0"/>
              </a:rPr>
              <a:t>How are we measuring service delivery performance?  Do these services meet the needs of our community?</a:t>
            </a:r>
          </a:p>
          <a:p>
            <a:pPr lvl="0"/>
            <a:r>
              <a:rPr lang="en-US" sz="1200" dirty="0">
                <a:solidFill>
                  <a:schemeClr val="tx1"/>
                </a:solidFill>
                <a:latin typeface="Aptos" panose="020B0004020202020204" pitchFamily="34" charset="0"/>
                <a:cs typeface="Jacobs Chronos" panose="020B0603030503030204" pitchFamily="34" charset="0"/>
              </a:rPr>
              <a:t>3) Do these services align with the long term vision for our community?</a:t>
            </a:r>
          </a:p>
          <a:p>
            <a:pPr lvl="0"/>
            <a:r>
              <a:rPr lang="en-US" sz="1200" dirty="0">
                <a:solidFill>
                  <a:schemeClr val="tx1"/>
                </a:solidFill>
                <a:latin typeface="Aptos" panose="020B0004020202020204" pitchFamily="34" charset="0"/>
                <a:cs typeface="Jacobs Chronos" panose="020B0603030503030204" pitchFamily="34" charset="0"/>
              </a:rPr>
              <a:t>4) Are services being delivered equitably across our community? Think about user groups, wards/districts/</a:t>
            </a:r>
            <a:r>
              <a:rPr lang="en-US" sz="1200" dirty="0" err="1">
                <a:solidFill>
                  <a:schemeClr val="tx1"/>
                </a:solidFill>
                <a:latin typeface="Aptos" panose="020B0004020202020204" pitchFamily="34" charset="0"/>
                <a:cs typeface="Jacobs Chronos" panose="020B0603030503030204" pitchFamily="34" charset="0"/>
              </a:rPr>
              <a:t>neighbourhoods</a:t>
            </a:r>
            <a:r>
              <a:rPr lang="en-US" sz="1200" dirty="0">
                <a:solidFill>
                  <a:schemeClr val="tx1"/>
                </a:solidFill>
                <a:latin typeface="Aptos" panose="020B0004020202020204" pitchFamily="34" charset="0"/>
                <a:cs typeface="Jacobs Chronos" panose="020B0603030503030204" pitchFamily="34" charset="0"/>
              </a:rPr>
              <a:t>.</a:t>
            </a:r>
          </a:p>
          <a:p>
            <a:pPr lvl="0"/>
            <a:r>
              <a:rPr lang="en-US" sz="1200" dirty="0">
                <a:solidFill>
                  <a:schemeClr val="tx1"/>
                </a:solidFill>
                <a:latin typeface="Aptos" panose="020B0004020202020204" pitchFamily="34" charset="0"/>
                <a:cs typeface="Jacobs Chronos" panose="020B0603030503030204" pitchFamily="34" charset="0"/>
              </a:rPr>
              <a:t>5) </a:t>
            </a:r>
            <a:r>
              <a:rPr lang="en-US" sz="1200" dirty="0">
                <a:effectLst/>
                <a:latin typeface="Aptos" panose="020B0004020202020204" pitchFamily="34" charset="0"/>
                <a:ea typeface="Calibri" panose="020F0502020204030204" pitchFamily="34" charset="0"/>
              </a:rPr>
              <a:t>Are the day-to-day activities of our staff consistent with the services provided? </a:t>
            </a:r>
            <a:r>
              <a:rPr lang="en-US" dirty="0">
                <a:latin typeface="Aptos" panose="020B0004020202020204" pitchFamily="34" charset="0"/>
              </a:rPr>
              <a:t>The community’s vision?</a:t>
            </a:r>
            <a:endParaRPr lang="en-US" sz="1200" dirty="0">
              <a:solidFill>
                <a:schemeClr val="tx1"/>
              </a:solidFill>
              <a:latin typeface="Aptos" panose="020B0004020202020204" pitchFamily="34" charset="0"/>
              <a:cs typeface="Jacobs Chronos" panose="020B0603030503030204" pitchFamily="34" charset="0"/>
            </a:endParaRP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panose="020B0004020202020204" pitchFamily="34" charset="0"/>
                <a:cs typeface="Jacobs Chronos" panose="020B0603030503030204" pitchFamily="34" charset="0"/>
              </a:rPr>
              <a:t>I think we can fairly say that we don’t know the answers to all these questions. So, </a:t>
            </a:r>
            <a:r>
              <a:rPr lang="en-US" sz="1800" b="0" i="0" dirty="0">
                <a:solidFill>
                  <a:schemeClr val="tx1"/>
                </a:solidFill>
                <a:effectLst/>
                <a:latin typeface="Aptos" panose="020B0004020202020204" pitchFamily="34" charset="0"/>
                <a:cs typeface="Jacobs Chronos" panose="020B0603030503030204" pitchFamily="34" charset="0"/>
              </a:rPr>
              <a:t>h</a:t>
            </a:r>
            <a:r>
              <a:rPr lang="en-US" sz="1800" dirty="0">
                <a:effectLst/>
                <a:latin typeface="Aptos" panose="020B0004020202020204" pitchFamily="34" charset="0"/>
                <a:ea typeface="Calibri" panose="020F0502020204030204" pitchFamily="34" charset="0"/>
              </a:rPr>
              <a:t>ow do we find answers that align with our fundamental responsibilities as a local government?</a:t>
            </a:r>
            <a:endParaRPr lang="en-US" dirty="0">
              <a:latin typeface="Aptos" panose="020B0004020202020204" pitchFamily="34" charset="0"/>
            </a:endParaRP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5</a:t>
            </a:fld>
            <a:endParaRPr lang="en-CA"/>
          </a:p>
        </p:txBody>
      </p:sp>
    </p:spTree>
    <p:extLst>
      <p:ext uri="{BB962C8B-B14F-4D97-AF65-F5344CB8AC3E}">
        <p14:creationId xmlns:p14="http://schemas.microsoft.com/office/powerpoint/2010/main" val="229010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respond to the questions we considered on the previous slide, solidifying why it’s important to document and measure our levels of service.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adding a local photo.</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r>
              <a:rPr lang="en-US" sz="1800" dirty="0">
                <a:effectLst/>
                <a:latin typeface="Aptos" panose="020B0004020202020204" pitchFamily="34" charset="0"/>
                <a:ea typeface="Calibri" panose="020F0502020204030204" pitchFamily="34" charset="0"/>
              </a:rPr>
              <a:t>We document service levels to translate community expectations and Council objectives into clear directions for service areas</a:t>
            </a:r>
            <a:r>
              <a:rPr lang="en-US" sz="1200" dirty="0">
                <a:solidFill>
                  <a:schemeClr val="tx1"/>
                </a:solidFill>
                <a:latin typeface="Aptos" panose="020B0004020202020204" pitchFamily="34" charset="0"/>
                <a:cs typeface="Jacobs Chronos" panose="020B0603030503030204" pitchFamily="34" charset="0"/>
              </a:rPr>
              <a:t>. This allows us to measure our service delivery performance in a realistic way. It also replaces subjective decisions with transparent, </a:t>
            </a:r>
            <a:br>
              <a:rPr lang="en-US" sz="1200" dirty="0">
                <a:solidFill>
                  <a:schemeClr val="tx1"/>
                </a:solidFill>
                <a:latin typeface="Aptos" panose="020B0004020202020204" pitchFamily="34" charset="0"/>
                <a:cs typeface="Jacobs Chronos" panose="020B0603030503030204" pitchFamily="34" charset="0"/>
              </a:rPr>
            </a:br>
            <a:r>
              <a:rPr lang="en-US" sz="1200" dirty="0">
                <a:solidFill>
                  <a:schemeClr val="tx1"/>
                </a:solidFill>
                <a:latin typeface="Aptos" panose="020B0004020202020204" pitchFamily="34" charset="0"/>
                <a:cs typeface="Jacobs Chronos" panose="020B0603030503030204" pitchFamily="34" charset="0"/>
              </a:rPr>
              <a:t>fact-based decisions.</a:t>
            </a:r>
          </a:p>
          <a:p>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We can think of LOS as a contract between the Council and the public. So, </a:t>
            </a:r>
            <a:r>
              <a:rPr lang="en-US" sz="1200" dirty="0">
                <a:solidFill>
                  <a:schemeClr val="tx1"/>
                </a:solidFill>
                <a:effectLst/>
                <a:latin typeface="Aptos" panose="020B0004020202020204" pitchFamily="34" charset="0"/>
                <a:ea typeface="Yu Mincho" panose="020B0400000000000000" pitchFamily="18" charset="-128"/>
                <a:cs typeface="Jacobs Chronos" panose="020B0603030503030204" pitchFamily="34" charset="0"/>
              </a:rPr>
              <a:t>providing good service is not enough. We must also demonstrate the quality of service provided. In doing so, we’re able to use LOS </a:t>
            </a:r>
            <a:r>
              <a:rPr lang="en-US" sz="1200" dirty="0">
                <a:solidFill>
                  <a:schemeClr val="tx1"/>
                </a:solidFill>
                <a:latin typeface="Aptos" panose="020B0004020202020204" pitchFamily="34" charset="0"/>
                <a:cs typeface="Jacobs Chronos" panose="020B0603030503030204" pitchFamily="34" charset="0"/>
              </a:rPr>
              <a:t>as an accountability tool. </a:t>
            </a: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6</a:t>
            </a:fld>
            <a:endParaRPr lang="en-CA"/>
          </a:p>
        </p:txBody>
      </p:sp>
    </p:spTree>
    <p:extLst>
      <p:ext uri="{BB962C8B-B14F-4D97-AF65-F5344CB8AC3E}">
        <p14:creationId xmlns:p14="http://schemas.microsoft.com/office/powerpoint/2010/main" val="166126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 and 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communicate the implications of making decisions subjectively, instead of relying on facts, from the perspective of key local government decision makers, implementers and stakeholders.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adjusting the terminology to suit your own local government.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Think about the audience of your presentation.  It may be helpful to share examples or tell stories here.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If this is workshop-based, it’s also an opportunity for more critical thinking.</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ptos" panose="020B0004020202020204" pitchFamily="34" charset="0"/>
                <a:cs typeface="Jacobs Chronos" panose="020B0603030503030204" pitchFamily="34" charset="0"/>
              </a:rPr>
              <a:t>While most local governments know intuitively what services they provide, few have a method for clearly documenting and communicating this to users/customers. Without this documentation, it means that: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1" kern="1200" dirty="0">
                <a:solidFill>
                  <a:schemeClr val="tx1"/>
                </a:solidFill>
                <a:effectLst/>
                <a:latin typeface="Aptos" panose="020B0004020202020204" pitchFamily="34" charset="0"/>
                <a:cs typeface="Jacobs Chronos" panose="020B0603030503030204" pitchFamily="34" charset="0"/>
              </a:rPr>
              <a:t>Elected officials </a:t>
            </a:r>
            <a:r>
              <a:rPr lang="en-US" sz="1200" dirty="0">
                <a:solidFill>
                  <a:schemeClr val="tx1"/>
                </a:solidFill>
                <a:latin typeface="Aptos" panose="020B0004020202020204" pitchFamily="34" charset="0"/>
                <a:cs typeface="Jacobs Chronos" panose="020B0603030503030204" pitchFamily="34" charset="0"/>
              </a:rPr>
              <a:t>are stewards over the organization that provides services. But, they don’t necessarily know the level at which they can realistically provide services, and as a result decisions tend to be subjective or broadly applied. </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1" i="1" dirty="0">
                <a:solidFill>
                  <a:schemeClr val="tx1"/>
                </a:solidFill>
                <a:latin typeface="Aptos" panose="020B0004020202020204" pitchFamily="34" charset="0"/>
                <a:cs typeface="Jacobs Chronos" panose="010B0603030503030204" pitchFamily="34" charset="0"/>
              </a:rPr>
              <a:t>Think about: </a:t>
            </a:r>
            <a:r>
              <a:rPr lang="en-US" sz="1200" i="1" dirty="0">
                <a:solidFill>
                  <a:schemeClr val="tx1"/>
                </a:solidFill>
                <a:latin typeface="Aptos" panose="020B0004020202020204" pitchFamily="34" charset="0"/>
                <a:cs typeface="Jacobs Chronos" panose="010B0603030503030204" pitchFamily="34" charset="0"/>
              </a:rPr>
              <a:t>how we can have conversations around cost of service, and make trade-offs, to support strong decision making.</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1" dirty="0">
                <a:solidFill>
                  <a:schemeClr val="tx1"/>
                </a:solidFill>
                <a:latin typeface="Aptos" panose="020B0004020202020204" pitchFamily="34" charset="0"/>
                <a:cs typeface="Jacobs Chronos" panose="020B0603030503030204" pitchFamily="34" charset="0"/>
              </a:rPr>
              <a:t>Staff</a:t>
            </a:r>
            <a:r>
              <a:rPr lang="en-US" sz="1200" dirty="0">
                <a:solidFill>
                  <a:schemeClr val="tx1"/>
                </a:solidFill>
                <a:latin typeface="Aptos" panose="020B0004020202020204" pitchFamily="34" charset="0"/>
                <a:cs typeface="Jacobs Chronos" panose="020B0603030503030204" pitchFamily="34" charset="0"/>
              </a:rPr>
              <a:t> manage, operate, maintain, and deliver the services that local government provides.  When they become focused on their day-to-day tasks, it’s possible to lose sight of why these tasks are important. We want staff to feel like they’re an integral part of our ability to achieve our vision – because they are!</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1" i="1" dirty="0">
                <a:solidFill>
                  <a:schemeClr val="tx1"/>
                </a:solidFill>
                <a:latin typeface="Aptos" panose="020B0004020202020204" pitchFamily="34" charset="0"/>
                <a:cs typeface="Jacobs Chronos" panose="010B0603030503030204" pitchFamily="34" charset="0"/>
              </a:rPr>
              <a:t>Think about: </a:t>
            </a:r>
            <a:r>
              <a:rPr lang="en-US" sz="1200" i="1" dirty="0">
                <a:solidFill>
                  <a:schemeClr val="tx1"/>
                </a:solidFill>
                <a:latin typeface="Aptos" panose="020B0004020202020204" pitchFamily="34" charset="0"/>
                <a:cs typeface="Jacobs Chronos" panose="010B0603030503030204" pitchFamily="34" charset="0"/>
              </a:rPr>
              <a:t>how staff can connect day-to-day activities to the community’s vision.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0" kern="1200" dirty="0">
                <a:solidFill>
                  <a:schemeClr val="tx1"/>
                </a:solidFill>
                <a:latin typeface="Aptos" panose="020B0004020202020204" pitchFamily="34" charset="0"/>
                <a:ea typeface="+mn-ea"/>
                <a:cs typeface="Jacobs Chronos" panose="020B0603030503030204" pitchFamily="34" charset="0"/>
              </a:rPr>
              <a:t>Our </a:t>
            </a:r>
            <a:r>
              <a:rPr lang="en-US" sz="1200" b="1" kern="1200" dirty="0">
                <a:solidFill>
                  <a:schemeClr val="tx1"/>
                </a:solidFill>
                <a:latin typeface="Aptos" panose="020B0004020202020204" pitchFamily="34" charset="0"/>
                <a:ea typeface="+mn-ea"/>
                <a:cs typeface="Jacobs Chronos" panose="020B0603030503030204" pitchFamily="34" charset="0"/>
              </a:rPr>
              <a:t>residents, business owners and other stakeholders </a:t>
            </a:r>
            <a:r>
              <a:rPr lang="en-US" sz="1200" b="0" kern="1200" dirty="0">
                <a:solidFill>
                  <a:schemeClr val="tx1"/>
                </a:solidFill>
                <a:latin typeface="Aptos" panose="020B0004020202020204" pitchFamily="34" charset="0"/>
                <a:ea typeface="+mn-ea"/>
                <a:cs typeface="Jacobs Chronos" panose="020B0603030503030204" pitchFamily="34" charset="0"/>
              </a:rPr>
              <a:t>have expectations, but don’t necessarily understand the bigger picture, so feedback becomes complaint-based and localized.</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b="1" i="1" dirty="0">
                <a:solidFill>
                  <a:schemeClr val="tx1"/>
                </a:solidFill>
                <a:latin typeface="Aptos" panose="020B0004020202020204" pitchFamily="34" charset="0"/>
                <a:cs typeface="Jacobs Chronos" panose="010B0603030503030204" pitchFamily="34" charset="0"/>
              </a:rPr>
              <a:t>Think about: </a:t>
            </a:r>
            <a:r>
              <a:rPr lang="en-US" sz="1200" i="1" dirty="0">
                <a:solidFill>
                  <a:schemeClr val="tx1"/>
                </a:solidFill>
                <a:latin typeface="Aptos" panose="020B0004020202020204" pitchFamily="34" charset="0"/>
                <a:cs typeface="Jacobs Chronos" panose="010B0603030503030204" pitchFamily="34" charset="0"/>
              </a:rPr>
              <a:t>how we can solicit meaningful feedback about the adequacy of services, as well as what services is the public willing and able to pay for.</a:t>
            </a:r>
          </a:p>
          <a:p>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ptos" panose="020B0004020202020204" pitchFamily="34" charset="0"/>
                <a:cs typeface="Jacobs Chronos" panose="020B0603030503030204" pitchFamily="34" charset="0"/>
              </a:rPr>
              <a:t>Defining and documenting service levels enables us to translate community expectations into more specific direction for a service area. It stands to reason that we should be accountable to our customers (reporting performance trends over time) and checking in with them to ensure our services still meet their needs.</a:t>
            </a: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7</a:t>
            </a:fld>
            <a:endParaRPr lang="en-CA"/>
          </a:p>
        </p:txBody>
      </p:sp>
    </p:spTree>
    <p:extLst>
      <p:ext uri="{BB962C8B-B14F-4D97-AF65-F5344CB8AC3E}">
        <p14:creationId xmlns:p14="http://schemas.microsoft.com/office/powerpoint/2010/main" val="220937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reinforce the benefits of having defined and documented levels of service, but also being able to measure performance over time.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what’s going to stand out to your audience, and highlight those benefits in particular.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b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Establishing and documenting levels of service will enable us to create alignment between what we’re trying to achieve as a local government and what our staff are doing on a day-to-day basis. When staff have a clear understanding of their purpose, it can lead to increased productivity and a more engaged workforce.</a:t>
            </a:r>
            <a:br>
              <a:rPr lang="en-CA" sz="1800" dirty="0">
                <a:effectLst/>
                <a:latin typeface="Aptos" panose="020B0004020202020204" pitchFamily="34" charset="0"/>
                <a:ea typeface="Times New Roman" panose="02020603050405020304" pitchFamily="18" charset="0"/>
                <a:cs typeface="Arial" panose="020B060402020202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We can measure how well we’re working towards our vision in order to deliver the services our customers need and expect. This is critical to support our decision-making process. We can assess expectations against what’s affordable (within our budget) and understand the impact of delivering service at a particular level to our customers.</a:t>
            </a:r>
            <a:endParaRPr lang="en-CA" sz="180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8</a:t>
            </a:fld>
            <a:endParaRPr lang="en-CA"/>
          </a:p>
        </p:txBody>
      </p:sp>
    </p:spTree>
    <p:extLst>
      <p:ext uri="{BB962C8B-B14F-4D97-AF65-F5344CB8AC3E}">
        <p14:creationId xmlns:p14="http://schemas.microsoft.com/office/powerpoint/2010/main" val="364152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Intent/Direction: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latin typeface="Aptos" panose="020B0004020202020204" pitchFamily="34" charset="0"/>
                <a:cs typeface="Jacobs Chronos" panose="020B0603030503030204" pitchFamily="34" charset="0"/>
                <a:sym typeface="Verdana"/>
              </a:rPr>
              <a:t>The intent of this slide is to reinforce the benefits of having defined and documented levels of service, but also being able to measure performance over time.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Customization: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Consider what’s going to stand out to your audience, and highlight those benefits in particular.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Speaking Notes:</a:t>
            </a:r>
            <a:br>
              <a:rPr lang="en-US"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If the public doesn’t know what we’re committed to, how can we be clear on our strategies for getting there? This LOS process enables us to set clear expectations for our customers, including being able to communicate what services we are not providing, and why. We can then follow through with actions, and measure effectiveness over time.</a:t>
            </a:r>
            <a:br>
              <a:rPr lang="en-CA" sz="1800" dirty="0">
                <a:effectLst/>
                <a:latin typeface="Aptos" panose="020B0004020202020204" pitchFamily="34" charset="0"/>
                <a:ea typeface="Times New Roman" panose="02020603050405020304" pitchFamily="18" charset="0"/>
                <a:cs typeface="Arial" panose="020B0604020202020204" pitchFamily="34" charset="0"/>
              </a:rPr>
            </a:br>
            <a:r>
              <a:rPr lang="en-US" sz="1800" dirty="0">
                <a:effectLst/>
                <a:latin typeface="Aptos" panose="020B0004020202020204" pitchFamily="34" charset="0"/>
                <a:ea typeface="Times New Roman" panose="02020603050405020304" pitchFamily="18" charset="0"/>
                <a:cs typeface="Arial" panose="020B0604020202020204" pitchFamily="34" charset="0"/>
              </a:rPr>
              <a:t>Our LOS process can also enable us to assess where demands are changing. There may be a need to shift the services we provide, or the levels at which we provide them, based on community needs.</a:t>
            </a:r>
            <a:endParaRPr lang="en-CA" sz="1800" dirty="0">
              <a:effectLst/>
              <a:latin typeface="Aptos" panose="020B0004020202020204" pitchFamily="34" charset="0"/>
              <a:ea typeface="Times New Roman" panose="02020603050405020304" pitchFamily="18" charset="0"/>
              <a:cs typeface="Arial" panose="020B0604020202020204" pitchFamily="34" charset="0"/>
            </a:endParaRP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9</a:t>
            </a:fld>
            <a:endParaRPr lang="en-CA"/>
          </a:p>
        </p:txBody>
      </p:sp>
    </p:spTree>
    <p:extLst>
      <p:ext uri="{BB962C8B-B14F-4D97-AF65-F5344CB8AC3E}">
        <p14:creationId xmlns:p14="http://schemas.microsoft.com/office/powerpoint/2010/main" val="313605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7956-EFC9-414F-BBAF-5B9665AEAF01}"/>
              </a:ext>
            </a:extLst>
          </p:cNvPr>
          <p:cNvSpPr>
            <a:spLocks noGrp="1"/>
          </p:cNvSpPr>
          <p:nvPr>
            <p:ph type="ctrTitle" hasCustomPrompt="1"/>
          </p:nvPr>
        </p:nvSpPr>
        <p:spPr>
          <a:xfrm>
            <a:off x="2660650" y="2046110"/>
            <a:ext cx="6203264" cy="2387600"/>
          </a:xfrm>
        </p:spPr>
        <p:txBody>
          <a:bodyPr anchor="b"/>
          <a:lstStyle>
            <a:lvl1pPr algn="l">
              <a:defRPr sz="7200">
                <a:latin typeface="Montserrat ExtraBold" panose="00000900000000000000" pitchFamily="2"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5C936346-9EA8-4808-8E87-362976E91C33}"/>
              </a:ext>
            </a:extLst>
          </p:cNvPr>
          <p:cNvSpPr>
            <a:spLocks noGrp="1"/>
          </p:cNvSpPr>
          <p:nvPr>
            <p:ph type="subTitle" idx="1" hasCustomPrompt="1"/>
          </p:nvPr>
        </p:nvSpPr>
        <p:spPr>
          <a:xfrm>
            <a:off x="2660650" y="4525785"/>
            <a:ext cx="8897036" cy="365125"/>
          </a:xfrm>
        </p:spPr>
        <p:txBody>
          <a:bodyPr/>
          <a:lstStyle>
            <a:lvl1pPr marL="0" indent="0" algn="l">
              <a:buNone/>
              <a:defRPr sz="3600" b="0">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7" name="Date Placeholder 6">
            <a:extLst>
              <a:ext uri="{FF2B5EF4-FFF2-40B4-BE49-F238E27FC236}">
                <a16:creationId xmlns:a16="http://schemas.microsoft.com/office/drawing/2014/main" id="{1DF95FB5-D4B9-4248-BF00-398E10720373}"/>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8" name="Footer Placeholder 7">
            <a:extLst>
              <a:ext uri="{FF2B5EF4-FFF2-40B4-BE49-F238E27FC236}">
                <a16:creationId xmlns:a16="http://schemas.microsoft.com/office/drawing/2014/main" id="{9D1CB8CE-31BF-4D55-83E0-A038EF50C65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21ECB46-50B9-4BB3-A70D-78BE3056AD84}"/>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25530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picture shape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a:xfrm>
            <a:off x="9144000" y="6356350"/>
            <a:ext cx="2743200" cy="365125"/>
          </a:xfrm>
        </p:spPr>
        <p:txBody>
          <a:bodyPr/>
          <a:lstStyle/>
          <a:p>
            <a:fld id="{17F2123E-7D5C-4159-AFC8-5285FB92B605}" type="slidenum">
              <a:rPr lang="en-CA" smtClean="0"/>
              <a:t>‹#›</a:t>
            </a:fld>
            <a:endParaRPr lang="en-CA"/>
          </a:p>
        </p:txBody>
      </p:sp>
      <p:sp>
        <p:nvSpPr>
          <p:cNvPr id="13" name="Picture Placeholder 12">
            <a:extLst>
              <a:ext uri="{FF2B5EF4-FFF2-40B4-BE49-F238E27FC236}">
                <a16:creationId xmlns:a16="http://schemas.microsoft.com/office/drawing/2014/main" id="{5D255868-2A72-42B1-A951-A67C3BAE703F}"/>
              </a:ext>
            </a:extLst>
          </p:cNvPr>
          <p:cNvSpPr>
            <a:spLocks noGrp="1"/>
          </p:cNvSpPr>
          <p:nvPr>
            <p:ph type="pic" sz="quarter" idx="13"/>
          </p:nvPr>
        </p:nvSpPr>
        <p:spPr>
          <a:xfrm>
            <a:off x="0" y="0"/>
            <a:ext cx="12217400" cy="6858000"/>
          </a:xfrm>
          <a:prstGeom prst="round2DiagRect">
            <a:avLst>
              <a:gd name="adj1" fmla="val 41444"/>
              <a:gd name="adj2" fmla="val 0"/>
            </a:avLst>
          </a:prstGeom>
          <a:ln>
            <a:noFill/>
          </a:ln>
        </p:spPr>
        <p:txBody>
          <a:bodyPr/>
          <a:lstStyle/>
          <a:p>
            <a:r>
              <a:rPr lang="en-US"/>
              <a:t>Click icon to add picture</a:t>
            </a:r>
            <a:endParaRPr lang="en-CA"/>
          </a:p>
        </p:txBody>
      </p:sp>
    </p:spTree>
    <p:extLst>
      <p:ext uri="{BB962C8B-B14F-4D97-AF65-F5344CB8AC3E}">
        <p14:creationId xmlns:p14="http://schemas.microsoft.com/office/powerpoint/2010/main" val="181899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780131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557C-6956-4D92-AC09-02D700F37915}"/>
              </a:ext>
            </a:extLst>
          </p:cNvPr>
          <p:cNvSpPr>
            <a:spLocks noGrp="1"/>
          </p:cNvSpPr>
          <p:nvPr>
            <p:ph type="title" hasCustomPrompt="1"/>
          </p:nvPr>
        </p:nvSpPr>
        <p:spPr>
          <a:xfrm>
            <a:off x="839788" y="457200"/>
            <a:ext cx="4017962" cy="1600200"/>
          </a:xfrm>
        </p:spPr>
        <p:txBody>
          <a:bodyPr anchor="ctr"/>
          <a:lstStyle>
            <a:lvl1pPr>
              <a:defRPr sz="36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93F0AA-764B-45AF-943B-6DB7A70497DF}"/>
              </a:ext>
            </a:extLst>
          </p:cNvPr>
          <p:cNvSpPr>
            <a:spLocks noGrp="1"/>
          </p:cNvSpPr>
          <p:nvPr>
            <p:ph idx="1"/>
          </p:nvPr>
        </p:nvSpPr>
        <p:spPr>
          <a:xfrm>
            <a:off x="5183188" y="987425"/>
            <a:ext cx="5884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1F04613-C6B4-457F-84DC-D442437DD631}"/>
              </a:ext>
            </a:extLst>
          </p:cNvPr>
          <p:cNvSpPr>
            <a:spLocks noGrp="1"/>
          </p:cNvSpPr>
          <p:nvPr>
            <p:ph type="body" sz="half" idx="2"/>
          </p:nvPr>
        </p:nvSpPr>
        <p:spPr>
          <a:xfrm>
            <a:off x="839788" y="2057400"/>
            <a:ext cx="3932237"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5ADCE-845A-4870-88C2-D9D4735BF133}"/>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DD5B6DEA-29E1-41D5-A5DD-6B2B4A894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4EA5DC1-3949-438D-8301-74CED1831387}"/>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012290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1186204" y="457200"/>
            <a:ext cx="3681071" cy="1600200"/>
          </a:xfrm>
        </p:spPr>
        <p:txBody>
          <a:bodyPr anchor="ctr"/>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5183188" y="987425"/>
            <a:ext cx="58308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1178011" y="2057400"/>
            <a:ext cx="3594014"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8648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Shap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1187842" y="457200"/>
            <a:ext cx="3698483" cy="1600200"/>
          </a:xfrm>
        </p:spPr>
        <p:txBody>
          <a:bodyPr anchor="ctr"/>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5183188" y="987425"/>
            <a:ext cx="5830801" cy="4873625"/>
          </a:xfrm>
          <a:prstGeom prst="round2DiagRect">
            <a:avLst>
              <a:gd name="adj1" fmla="val 0"/>
              <a:gd name="adj2" fmla="val 36938"/>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1178011" y="2057400"/>
            <a:ext cx="3594014"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91796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6644481" y="457200"/>
            <a:ext cx="3932237" cy="1600200"/>
          </a:xfrm>
        </p:spPr>
        <p:txBody>
          <a:bodyPr anchor="b"/>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0" y="1"/>
            <a:ext cx="583080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6644481" y="2057400"/>
            <a:ext cx="3932237"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38768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F04F-85D5-446E-BA2E-9A1EC7278A76}"/>
              </a:ext>
            </a:extLst>
          </p:cNvPr>
          <p:cNvSpPr>
            <a:spLocks noGrp="1"/>
          </p:cNvSpPr>
          <p:nvPr>
            <p:ph type="title" hasCustomPrompt="1"/>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F4F1F3-8569-476D-A51C-09796D357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0C7BC2-945C-4633-AD76-4BA8F3E3FFCC}"/>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5" name="Footer Placeholder 4">
            <a:extLst>
              <a:ext uri="{FF2B5EF4-FFF2-40B4-BE49-F238E27FC236}">
                <a16:creationId xmlns:a16="http://schemas.microsoft.com/office/drawing/2014/main" id="{0F2C9E82-E293-472B-B4E4-406FC610CC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EFE2DA-98F4-4D73-A1F0-7A5D763DAF72}"/>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53632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9F353-5799-4099-A727-41642C48BA0B}"/>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0AE655-15C7-4FDE-88DA-C86D3D61C6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E52649F-0668-42B8-8FFD-8FC7B347CBD2}"/>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5" name="Footer Placeholder 4">
            <a:extLst>
              <a:ext uri="{FF2B5EF4-FFF2-40B4-BE49-F238E27FC236}">
                <a16:creationId xmlns:a16="http://schemas.microsoft.com/office/drawing/2014/main" id="{A3B74460-41B9-4502-90E0-6EC4B9EAA6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753CC9E-5182-4A9B-8CCD-586888FD7DC7}"/>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54989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7956-EFC9-414F-BBAF-5B9665AEAF01}"/>
              </a:ext>
            </a:extLst>
          </p:cNvPr>
          <p:cNvSpPr>
            <a:spLocks noGrp="1"/>
          </p:cNvSpPr>
          <p:nvPr>
            <p:ph type="ctrTitle" hasCustomPrompt="1"/>
          </p:nvPr>
        </p:nvSpPr>
        <p:spPr>
          <a:xfrm>
            <a:off x="1622768" y="2191103"/>
            <a:ext cx="6203264" cy="2387600"/>
          </a:xfrm>
        </p:spPr>
        <p:txBody>
          <a:bodyPr anchor="b"/>
          <a:lstStyle>
            <a:lvl1pPr algn="l">
              <a:defRPr sz="7200">
                <a:latin typeface="Montserrat ExtraBold" panose="00000900000000000000" pitchFamily="2"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5C936346-9EA8-4808-8E87-362976E91C33}"/>
              </a:ext>
            </a:extLst>
          </p:cNvPr>
          <p:cNvSpPr>
            <a:spLocks noGrp="1"/>
          </p:cNvSpPr>
          <p:nvPr>
            <p:ph type="subTitle" idx="1" hasCustomPrompt="1"/>
          </p:nvPr>
        </p:nvSpPr>
        <p:spPr>
          <a:xfrm>
            <a:off x="1622768" y="4670778"/>
            <a:ext cx="8897036" cy="365125"/>
          </a:xfrm>
        </p:spPr>
        <p:txBody>
          <a:bodyPr/>
          <a:lstStyle>
            <a:lvl1pPr marL="0" indent="0" algn="l">
              <a:buNone/>
              <a:defRPr sz="3600" b="0">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7" name="Date Placeholder 6">
            <a:extLst>
              <a:ext uri="{FF2B5EF4-FFF2-40B4-BE49-F238E27FC236}">
                <a16:creationId xmlns:a16="http://schemas.microsoft.com/office/drawing/2014/main" id="{1DF95FB5-D4B9-4248-BF00-398E10720373}"/>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8" name="Footer Placeholder 7">
            <a:extLst>
              <a:ext uri="{FF2B5EF4-FFF2-40B4-BE49-F238E27FC236}">
                <a16:creationId xmlns:a16="http://schemas.microsoft.com/office/drawing/2014/main" id="{9D1CB8CE-31BF-4D55-83E0-A038EF50C65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21ECB46-50B9-4BB3-A70D-78BE3056AD84}"/>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2263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92AC-E69D-4829-B8A1-34FB7B09FA55}"/>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2BBC6BA-4576-4790-8C44-13A1F9685E3B}"/>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50626A-B015-4672-BBEC-4555641E6F99}"/>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5" name="Footer Placeholder 4">
            <a:extLst>
              <a:ext uri="{FF2B5EF4-FFF2-40B4-BE49-F238E27FC236}">
                <a16:creationId xmlns:a16="http://schemas.microsoft.com/office/drawing/2014/main" id="{D351AAD8-9AA5-41AE-9F49-57A06E85A4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380A69-AA6C-42B3-8517-B6BB7F036D28}"/>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64709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0B30-219C-4F07-8C1E-DF0320DC5EFF}"/>
              </a:ext>
            </a:extLst>
          </p:cNvPr>
          <p:cNvSpPr>
            <a:spLocks noGrp="1"/>
          </p:cNvSpPr>
          <p:nvPr>
            <p:ph type="title"/>
          </p:nvPr>
        </p:nvSpPr>
        <p:spPr>
          <a:xfrm>
            <a:off x="831850" y="1709738"/>
            <a:ext cx="10515600" cy="2852737"/>
          </a:xfrm>
        </p:spPr>
        <p:txBody>
          <a:bodyPr anchor="b"/>
          <a:lstStyle>
            <a:lvl1pPr algn="r">
              <a:defRPr sz="7200">
                <a:solidFill>
                  <a:schemeClr val="bg1"/>
                </a:solidFill>
                <a:latin typeface="Montserrat ExtraBold" panose="00000900000000000000"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00D3EE-742D-4CB2-B2FC-01A979482341}"/>
              </a:ext>
            </a:extLst>
          </p:cNvPr>
          <p:cNvSpPr>
            <a:spLocks noGrp="1"/>
          </p:cNvSpPr>
          <p:nvPr>
            <p:ph type="body" idx="1" hasCustomPrompt="1"/>
          </p:nvPr>
        </p:nvSpPr>
        <p:spPr>
          <a:xfrm>
            <a:off x="831850" y="4589463"/>
            <a:ext cx="10515600" cy="1500187"/>
          </a:xfrm>
        </p:spPr>
        <p:txBody>
          <a:bodyPr/>
          <a:lstStyle>
            <a:lvl1pPr marL="0" indent="0" algn="r">
              <a:buNone/>
              <a:defRPr sz="3600" b="0">
                <a:solidFill>
                  <a:schemeClr val="bg1"/>
                </a:solidFill>
                <a:latin typeface="Montserrat Medium" panose="000006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03458-91D2-4620-BD9D-154CD12E5BE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5" name="Footer Placeholder 4">
            <a:extLst>
              <a:ext uri="{FF2B5EF4-FFF2-40B4-BE49-F238E27FC236}">
                <a16:creationId xmlns:a16="http://schemas.microsoft.com/office/drawing/2014/main" id="{69358777-A0AC-4BFC-AD42-48ADEAAC2A9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96F16CE-E10B-4FD2-8682-3F10D186C32F}"/>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35944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471B-FD93-4AD9-B718-C3EE572DE1D4}"/>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7835E62-A550-430D-B414-936F287D4D6E}"/>
              </a:ext>
            </a:extLst>
          </p:cNvPr>
          <p:cNvSpPr>
            <a:spLocks noGrp="1"/>
          </p:cNvSpPr>
          <p:nvPr>
            <p:ph sz="half" idx="1"/>
          </p:nvPr>
        </p:nvSpPr>
        <p:spPr>
          <a:xfrm>
            <a:off x="838200" y="1825625"/>
            <a:ext cx="46577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73D2FE-CE2C-4CA2-96BA-71BE58166C82}"/>
              </a:ext>
            </a:extLst>
          </p:cNvPr>
          <p:cNvSpPr>
            <a:spLocks noGrp="1"/>
          </p:cNvSpPr>
          <p:nvPr>
            <p:ph sz="half" idx="2"/>
          </p:nvPr>
        </p:nvSpPr>
        <p:spPr>
          <a:xfrm>
            <a:off x="6172200" y="1825625"/>
            <a:ext cx="46577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FAFABF-A8A6-42B3-88DE-357002A3905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F2EA51F7-A32B-40F5-BD6C-FC241477CC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9CCA76-9D07-4FCF-A614-E1A7DC6E1B76}"/>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5865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Shap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471B-FD93-4AD9-B718-C3EE572DE1D4}"/>
              </a:ext>
            </a:extLst>
          </p:cNvPr>
          <p:cNvSpPr>
            <a:spLocks noGrp="1"/>
          </p:cNvSpPr>
          <p:nvPr>
            <p:ph type="title" hasCustomPrompt="1"/>
          </p:nvPr>
        </p:nvSpPr>
        <p:spPr>
          <a:xfrm>
            <a:off x="998376" y="365125"/>
            <a:ext cx="10355424" cy="1325563"/>
          </a:xfrm>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7835E62-A550-430D-B414-936F287D4D6E}"/>
              </a:ext>
            </a:extLst>
          </p:cNvPr>
          <p:cNvSpPr>
            <a:spLocks noGrp="1"/>
          </p:cNvSpPr>
          <p:nvPr>
            <p:ph sz="half" idx="1"/>
          </p:nvPr>
        </p:nvSpPr>
        <p:spPr>
          <a:xfrm>
            <a:off x="998376" y="1825625"/>
            <a:ext cx="4497549" cy="417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73D2FE-CE2C-4CA2-96BA-71BE58166C82}"/>
              </a:ext>
            </a:extLst>
          </p:cNvPr>
          <p:cNvSpPr>
            <a:spLocks noGrp="1"/>
          </p:cNvSpPr>
          <p:nvPr>
            <p:ph sz="half" idx="2"/>
          </p:nvPr>
        </p:nvSpPr>
        <p:spPr>
          <a:xfrm>
            <a:off x="6172200" y="1825625"/>
            <a:ext cx="5181600" cy="4351338"/>
          </a:xfrm>
          <a:prstGeom prst="round2DiagRect">
            <a:avLst>
              <a:gd name="adj1" fmla="val 0"/>
              <a:gd name="adj2" fmla="val 28676"/>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FAFABF-A8A6-42B3-88DE-357002A3905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6" name="Footer Placeholder 5">
            <a:extLst>
              <a:ext uri="{FF2B5EF4-FFF2-40B4-BE49-F238E27FC236}">
                <a16:creationId xmlns:a16="http://schemas.microsoft.com/office/drawing/2014/main" id="{F2EA51F7-A32B-40F5-BD6C-FC241477CC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9CCA76-9D07-4FCF-A614-E1A7DC6E1B76}"/>
              </a:ext>
            </a:extLst>
          </p:cNvPr>
          <p:cNvSpPr>
            <a:spLocks noGrp="1"/>
          </p:cNvSpPr>
          <p:nvPr>
            <p:ph type="sldNum" sz="quarter" idx="12"/>
          </p:nvPr>
        </p:nvSpPr>
        <p:spPr/>
        <p:txBody>
          <a:bodyPr/>
          <a:lstStyle/>
          <a:p>
            <a:fld id="{17F2123E-7D5C-4159-AFC8-5285FB92B605}" type="slidenum">
              <a:rPr lang="en-CA" smtClean="0"/>
              <a:t>‹#›</a:t>
            </a:fld>
            <a:endParaRPr lang="en-CA"/>
          </a:p>
        </p:txBody>
      </p:sp>
      <p:pic>
        <p:nvPicPr>
          <p:cNvPr id="8" name="Picture 7" descr="A picture containing logo&#10;&#10;Description automatically generated">
            <a:extLst>
              <a:ext uri="{FF2B5EF4-FFF2-40B4-BE49-F238E27FC236}">
                <a16:creationId xmlns:a16="http://schemas.microsoft.com/office/drawing/2014/main" id="{77BEC14A-93AD-48BC-BB7C-C02027C8FD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131289"/>
            <a:ext cx="2674646" cy="3726711"/>
          </a:xfrm>
          <a:prstGeom prst="rect">
            <a:avLst/>
          </a:prstGeom>
        </p:spPr>
      </p:pic>
    </p:spTree>
    <p:extLst>
      <p:ext uri="{BB962C8B-B14F-4D97-AF65-F5344CB8AC3E}">
        <p14:creationId xmlns:p14="http://schemas.microsoft.com/office/powerpoint/2010/main" val="94820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F9D3-6B2A-487B-B16A-BEFEEBFBD2A7}"/>
              </a:ext>
            </a:extLst>
          </p:cNvPr>
          <p:cNvSpPr>
            <a:spLocks noGrp="1"/>
          </p:cNvSpPr>
          <p:nvPr>
            <p:ph type="title" hasCustomPrompt="1"/>
          </p:nvPr>
        </p:nvSpPr>
        <p:spPr>
          <a:xfrm>
            <a:off x="839788" y="365125"/>
            <a:ext cx="10515600" cy="1325563"/>
          </a:xfrm>
        </p:spPr>
        <p:txBody>
          <a:bodyPr/>
          <a:lstStyle>
            <a:lvl1pPr>
              <a:defRPr sz="3600" b="0">
                <a:latin typeface="Montserrat Medium" panose="00000600000000000000"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0EB6C94-E136-4A55-B4FB-C55ACDB8003D}"/>
              </a:ext>
            </a:extLst>
          </p:cNvPr>
          <p:cNvSpPr>
            <a:spLocks noGrp="1"/>
          </p:cNvSpPr>
          <p:nvPr>
            <p:ph type="body" idx="1" hasCustomPrompt="1"/>
          </p:nvPr>
        </p:nvSpPr>
        <p:spPr>
          <a:xfrm>
            <a:off x="839789" y="1681163"/>
            <a:ext cx="4733924" cy="823912"/>
          </a:xfrm>
        </p:spPr>
        <p:txBody>
          <a:bodyPr anchor="b"/>
          <a:lstStyle>
            <a:lvl1pPr marL="0" indent="0">
              <a:buNone/>
              <a:defRPr sz="28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0A504-559F-4540-972F-73EEAF3F5555}"/>
              </a:ext>
            </a:extLst>
          </p:cNvPr>
          <p:cNvSpPr>
            <a:spLocks noGrp="1"/>
          </p:cNvSpPr>
          <p:nvPr>
            <p:ph sz="half" idx="2"/>
          </p:nvPr>
        </p:nvSpPr>
        <p:spPr>
          <a:xfrm>
            <a:off x="839788" y="2505075"/>
            <a:ext cx="47339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44CB85-9CA3-4403-9EB9-6B5049D9FCAE}"/>
              </a:ext>
            </a:extLst>
          </p:cNvPr>
          <p:cNvSpPr>
            <a:spLocks noGrp="1"/>
          </p:cNvSpPr>
          <p:nvPr>
            <p:ph type="body" sz="quarter" idx="3" hasCustomPrompt="1"/>
          </p:nvPr>
        </p:nvSpPr>
        <p:spPr>
          <a:xfrm>
            <a:off x="6172200" y="1681163"/>
            <a:ext cx="4733925" cy="823912"/>
          </a:xfrm>
        </p:spPr>
        <p:txBody>
          <a:bodyPr anchor="b"/>
          <a:lstStyle>
            <a:lvl1pPr marL="0" indent="0">
              <a:buNone/>
              <a:defRPr sz="28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7D851D-2F6D-44A0-913D-E3E71475472A}"/>
              </a:ext>
            </a:extLst>
          </p:cNvPr>
          <p:cNvSpPr>
            <a:spLocks noGrp="1"/>
          </p:cNvSpPr>
          <p:nvPr>
            <p:ph sz="quarter" idx="4"/>
          </p:nvPr>
        </p:nvSpPr>
        <p:spPr>
          <a:xfrm>
            <a:off x="6172200" y="2505075"/>
            <a:ext cx="47339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A7DB957-0A35-4350-8A0C-91A749F785BF}"/>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8" name="Footer Placeholder 7">
            <a:extLst>
              <a:ext uri="{FF2B5EF4-FFF2-40B4-BE49-F238E27FC236}">
                <a16:creationId xmlns:a16="http://schemas.microsoft.com/office/drawing/2014/main" id="{3CEC1301-BC49-4AD6-BB12-7D5B9C41DDF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C984D7E-FEDC-48D4-B57F-EAA8AD4F2FDA}"/>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09969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EEF9-9AD6-436F-A863-098118FA92E6}"/>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AC8420B9-2B0C-4A24-B089-6DDDC0129104}"/>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4" name="Footer Placeholder 3">
            <a:extLst>
              <a:ext uri="{FF2B5EF4-FFF2-40B4-BE49-F238E27FC236}">
                <a16:creationId xmlns:a16="http://schemas.microsoft.com/office/drawing/2014/main" id="{0DDABB28-826A-46F6-9A45-A4B59996974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327AD32-83DC-4380-8093-41630EC08CFB}"/>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425959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pictur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2024-10-22</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p:txBody>
          <a:bodyPr/>
          <a:lstStyle/>
          <a:p>
            <a:fld id="{17F2123E-7D5C-4159-AFC8-5285FB92B605}" type="slidenum">
              <a:rPr lang="en-CA" smtClean="0"/>
              <a:t>‹#›</a:t>
            </a:fld>
            <a:endParaRPr lang="en-CA"/>
          </a:p>
        </p:txBody>
      </p:sp>
      <p:sp>
        <p:nvSpPr>
          <p:cNvPr id="13" name="Picture Placeholder 12">
            <a:extLst>
              <a:ext uri="{FF2B5EF4-FFF2-40B4-BE49-F238E27FC236}">
                <a16:creationId xmlns:a16="http://schemas.microsoft.com/office/drawing/2014/main" id="{5D255868-2A72-42B1-A951-A67C3BAE703F}"/>
              </a:ext>
            </a:extLst>
          </p:cNvPr>
          <p:cNvSpPr>
            <a:spLocks noGrp="1"/>
          </p:cNvSpPr>
          <p:nvPr>
            <p:ph type="pic" sz="quarter" idx="13"/>
          </p:nvPr>
        </p:nvSpPr>
        <p:spPr>
          <a:xfrm>
            <a:off x="0" y="0"/>
            <a:ext cx="12217400" cy="6858000"/>
          </a:xfrm>
          <a:prstGeom prst="round2DiagRect">
            <a:avLst>
              <a:gd name="adj1" fmla="val 35333"/>
              <a:gd name="adj2" fmla="val 0"/>
            </a:avLst>
          </a:prstGeom>
          <a:ln>
            <a:noFill/>
          </a:ln>
        </p:spPr>
        <p:txBody>
          <a:bodyPr/>
          <a:lstStyle/>
          <a:p>
            <a:r>
              <a:rPr lang="en-US"/>
              <a:t>Click icon to add picture</a:t>
            </a:r>
            <a:endParaRPr lang="en-CA"/>
          </a:p>
        </p:txBody>
      </p:sp>
    </p:spTree>
    <p:extLst>
      <p:ext uri="{BB962C8B-B14F-4D97-AF65-F5344CB8AC3E}">
        <p14:creationId xmlns:p14="http://schemas.microsoft.com/office/powerpoint/2010/main" val="361905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D7CAA-9A2E-4436-B1DA-5D1991015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2F23488-8DC6-4939-98E9-A84B1B955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EC27A4-346C-4581-9816-768E98D88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3BE78-6390-4365-8492-170D2E57FBD8}" type="datetimeFigureOut">
              <a:rPr lang="en-CA" smtClean="0"/>
              <a:t>2024-10-22</a:t>
            </a:fld>
            <a:endParaRPr lang="en-CA"/>
          </a:p>
        </p:txBody>
      </p:sp>
      <p:sp>
        <p:nvSpPr>
          <p:cNvPr id="5" name="Footer Placeholder 4">
            <a:extLst>
              <a:ext uri="{FF2B5EF4-FFF2-40B4-BE49-F238E27FC236}">
                <a16:creationId xmlns:a16="http://schemas.microsoft.com/office/drawing/2014/main" id="{57275009-BB3A-4EF6-B31B-FFCDA858C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F82768-9DA8-4740-8409-20D384664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123E-7D5C-4159-AFC8-5285FB92B605}" type="slidenum">
              <a:rPr lang="en-CA" smtClean="0"/>
              <a:t>‹#›</a:t>
            </a:fld>
            <a:endParaRPr lang="en-CA"/>
          </a:p>
        </p:txBody>
      </p:sp>
    </p:spTree>
    <p:extLst>
      <p:ext uri="{BB962C8B-B14F-4D97-AF65-F5344CB8AC3E}">
        <p14:creationId xmlns:p14="http://schemas.microsoft.com/office/powerpoint/2010/main" val="274942637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2" r:id="rId4"/>
    <p:sldLayoutId id="2147483652" r:id="rId5"/>
    <p:sldLayoutId id="2147483664" r:id="rId6"/>
    <p:sldLayoutId id="2147483653" r:id="rId7"/>
    <p:sldLayoutId id="2147483654" r:id="rId8"/>
    <p:sldLayoutId id="2147483661" r:id="rId9"/>
    <p:sldLayoutId id="2147483665" r:id="rId10"/>
    <p:sldLayoutId id="2147483655" r:id="rId11"/>
    <p:sldLayoutId id="2147483656" r:id="rId12"/>
    <p:sldLayoutId id="2147483657" r:id="rId13"/>
    <p:sldLayoutId id="2147483663" r:id="rId14"/>
    <p:sldLayoutId id="2147483660" r:id="rId15"/>
    <p:sldLayoutId id="2147483658" r:id="rId16"/>
    <p:sldLayoutId id="2147483659" r:id="rId17"/>
  </p:sldLayoutIdLst>
  <p:txStyles>
    <p:title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E9C70B6-8D94-4918-C4CD-2C1A0FF87639}"/>
              </a:ext>
            </a:extLst>
          </p:cNvPr>
          <p:cNvSpPr/>
          <p:nvPr/>
        </p:nvSpPr>
        <p:spPr>
          <a:xfrm>
            <a:off x="-13065" y="-39189"/>
            <a:ext cx="9784081" cy="6897189"/>
          </a:xfrm>
          <a:custGeom>
            <a:avLst/>
            <a:gdLst>
              <a:gd name="connsiteX0" fmla="*/ 3840480 w 5878286"/>
              <a:gd name="connsiteY0" fmla="*/ 0 h 6897189"/>
              <a:gd name="connsiteX1" fmla="*/ 5878286 w 5878286"/>
              <a:gd name="connsiteY1" fmla="*/ 6897189 h 6897189"/>
              <a:gd name="connsiteX2" fmla="*/ 0 w 5878286"/>
              <a:gd name="connsiteY2" fmla="*/ 6897189 h 6897189"/>
              <a:gd name="connsiteX3" fmla="*/ 0 w 5878286"/>
              <a:gd name="connsiteY3" fmla="*/ 13063 h 6897189"/>
              <a:gd name="connsiteX4" fmla="*/ 3853543 w 5878286"/>
              <a:gd name="connsiteY4" fmla="*/ 13063 h 6897189"/>
              <a:gd name="connsiteX5" fmla="*/ 3840480 w 5878286"/>
              <a:gd name="connsiteY5" fmla="*/ 0 h 6897189"/>
              <a:gd name="connsiteX0" fmla="*/ 7746275 w 9784081"/>
              <a:gd name="connsiteY0" fmla="*/ 0 h 6897189"/>
              <a:gd name="connsiteX1" fmla="*/ 9784081 w 9784081"/>
              <a:gd name="connsiteY1" fmla="*/ 6897189 h 6897189"/>
              <a:gd name="connsiteX2" fmla="*/ 3905795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46275 w 9784081"/>
              <a:gd name="connsiteY0" fmla="*/ 0 h 6897189"/>
              <a:gd name="connsiteX1" fmla="*/ 9784081 w 9784081"/>
              <a:gd name="connsiteY1" fmla="*/ 6897189 h 6897189"/>
              <a:gd name="connsiteX2" fmla="*/ 39190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4081" h="6897189">
                <a:moveTo>
                  <a:pt x="7746275" y="0"/>
                </a:moveTo>
                <a:lnTo>
                  <a:pt x="9784081" y="6897189"/>
                </a:lnTo>
                <a:lnTo>
                  <a:pt x="39190" y="6897189"/>
                </a:lnTo>
                <a:lnTo>
                  <a:pt x="0" y="52252"/>
                </a:lnTo>
                <a:lnTo>
                  <a:pt x="7759338" y="13063"/>
                </a:lnTo>
                <a:lnTo>
                  <a:pt x="7746275" y="0"/>
                </a:lnTo>
                <a:close/>
              </a:path>
            </a:pathLst>
          </a:cu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EAD7C-C401-5302-18E2-00B457D07D59}"/>
              </a:ext>
            </a:extLst>
          </p:cNvPr>
          <p:cNvSpPr>
            <a:spLocks noGrp="1"/>
          </p:cNvSpPr>
          <p:nvPr>
            <p:ph type="ctrTitle"/>
          </p:nvPr>
        </p:nvSpPr>
        <p:spPr>
          <a:xfrm>
            <a:off x="2171559" y="2571407"/>
            <a:ext cx="8897035" cy="1715185"/>
          </a:xfrm>
        </p:spPr>
        <p:txBody>
          <a:bodyPr>
            <a:normAutofit/>
          </a:bodyPr>
          <a:lstStyle/>
          <a:p>
            <a:r>
              <a:rPr lang="en-CA" sz="4800" dirty="0">
                <a:solidFill>
                  <a:schemeClr val="bg1"/>
                </a:solidFill>
              </a:rPr>
              <a:t>Why document </a:t>
            </a:r>
            <a:br>
              <a:rPr lang="en-CA" sz="4800" dirty="0">
                <a:solidFill>
                  <a:schemeClr val="bg1"/>
                </a:solidFill>
              </a:rPr>
            </a:br>
            <a:r>
              <a:rPr lang="en-CA" sz="4800" dirty="0">
                <a:solidFill>
                  <a:schemeClr val="bg1"/>
                </a:solidFill>
              </a:rPr>
              <a:t>levels of service?</a:t>
            </a:r>
          </a:p>
        </p:txBody>
      </p:sp>
    </p:spTree>
    <p:extLst>
      <p:ext uri="{BB962C8B-B14F-4D97-AF65-F5344CB8AC3E}">
        <p14:creationId xmlns:p14="http://schemas.microsoft.com/office/powerpoint/2010/main" val="166080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BEB6D-8B3D-A088-C66B-22B6D081C0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2241" y="1071156"/>
            <a:ext cx="9987517" cy="4753835"/>
          </a:xfrm>
          <a:prstGeom prst="rect">
            <a:avLst/>
          </a:prstGeom>
        </p:spPr>
      </p:pic>
    </p:spTree>
    <p:extLst>
      <p:ext uri="{BB962C8B-B14F-4D97-AF65-F5344CB8AC3E}">
        <p14:creationId xmlns:p14="http://schemas.microsoft.com/office/powerpoint/2010/main" val="170288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154E-CF79-74E9-827B-CF5FE93FD9D1}"/>
              </a:ext>
            </a:extLst>
          </p:cNvPr>
          <p:cNvSpPr txBox="1">
            <a:spLocks/>
          </p:cNvSpPr>
          <p:nvPr/>
        </p:nvSpPr>
        <p:spPr>
          <a:xfrm>
            <a:off x="770707" y="838434"/>
            <a:ext cx="9370807" cy="642354"/>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US" dirty="0">
                <a:latin typeface="Montserrat Medium"/>
              </a:rPr>
              <a:t>Glossary of terms</a:t>
            </a:r>
            <a:endParaRPr lang="en-US" dirty="0"/>
          </a:p>
        </p:txBody>
      </p:sp>
      <p:sp>
        <p:nvSpPr>
          <p:cNvPr id="3" name="Content Placeholder 3">
            <a:extLst>
              <a:ext uri="{FF2B5EF4-FFF2-40B4-BE49-F238E27FC236}">
                <a16:creationId xmlns:a16="http://schemas.microsoft.com/office/drawing/2014/main" id="{2F930592-37A5-AD02-26DA-52D49FEC1671}"/>
              </a:ext>
            </a:extLst>
          </p:cNvPr>
          <p:cNvSpPr txBox="1">
            <a:spLocks/>
          </p:cNvSpPr>
          <p:nvPr/>
        </p:nvSpPr>
        <p:spPr>
          <a:xfrm>
            <a:off x="814251" y="1515837"/>
            <a:ext cx="10068390" cy="4298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effectLst/>
                <a:latin typeface="Montserrat" pitchFamily="2" charset="77"/>
                <a:ea typeface="Calibri" panose="020F0502020204030204" pitchFamily="34" charset="0"/>
              </a:rPr>
              <a:t>Reconciliation &amp; Anti Racism, Equity and Inclusion (R+AREI) </a:t>
            </a:r>
            <a:r>
              <a:rPr lang="en-US" sz="2000" b="1" dirty="0">
                <a:solidFill>
                  <a:schemeClr val="tx1">
                    <a:lumMod val="50000"/>
                  </a:schemeClr>
                </a:solidFill>
                <a:latin typeface="Montserrat" pitchFamily="2" charset="77"/>
              </a:rPr>
              <a:t>–</a:t>
            </a:r>
            <a:br>
              <a:rPr lang="en-US" sz="2000" dirty="0">
                <a:solidFill>
                  <a:schemeClr val="tx1">
                    <a:lumMod val="50000"/>
                  </a:schemeClr>
                </a:solidFill>
                <a:latin typeface="+mj-lt"/>
              </a:rPr>
            </a:br>
            <a:endParaRPr lang="en-US" sz="2000" dirty="0">
              <a:solidFill>
                <a:schemeClr val="tx1">
                  <a:lumMod val="50000"/>
                </a:schemeClr>
              </a:solidFill>
              <a:latin typeface="+mj-lt"/>
            </a:endParaRPr>
          </a:p>
        </p:txBody>
      </p:sp>
      <p:sp>
        <p:nvSpPr>
          <p:cNvPr id="4" name="Content Placeholder 3">
            <a:extLst>
              <a:ext uri="{FF2B5EF4-FFF2-40B4-BE49-F238E27FC236}">
                <a16:creationId xmlns:a16="http://schemas.microsoft.com/office/drawing/2014/main" id="{33E6217D-772E-1D20-F8DE-5524A666E4CB}"/>
              </a:ext>
            </a:extLst>
          </p:cNvPr>
          <p:cNvSpPr txBox="1">
            <a:spLocks/>
          </p:cNvSpPr>
          <p:nvPr/>
        </p:nvSpPr>
        <p:spPr>
          <a:xfrm>
            <a:off x="1097381" y="1945725"/>
            <a:ext cx="10188928" cy="42567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92100" lvl="1" indent="-292100">
              <a:lnSpc>
                <a:spcPct val="100000"/>
              </a:lnSpc>
              <a:spcBef>
                <a:spcPts val="1200"/>
              </a:spcBef>
              <a:buSzPct val="50000"/>
              <a:buFont typeface="Courier New" panose="02070309020205020404" pitchFamily="49" charset="0"/>
              <a:buChar char="o"/>
            </a:pPr>
            <a:r>
              <a:rPr lang="en-US" sz="2000" b="1" dirty="0">
                <a:effectLst/>
                <a:latin typeface="Montserrat" pitchFamily="2" charset="77"/>
                <a:ea typeface="MS Mincho" panose="02020609040205080304" pitchFamily="49" charset="-128"/>
                <a:cs typeface="Times New Roman" panose="02020603050405020304" pitchFamily="18" charset="0"/>
              </a:rPr>
              <a:t>Reconciliation</a:t>
            </a:r>
            <a:r>
              <a:rPr lang="en-US" sz="2000" dirty="0">
                <a:effectLst/>
                <a:latin typeface="Montserrat" pitchFamily="2" charset="77"/>
                <a:ea typeface="MS Mincho" panose="02020609040205080304" pitchFamily="49" charset="-128"/>
                <a:cs typeface="Times New Roman" panose="02020603050405020304" pitchFamily="18" charset="0"/>
              </a:rPr>
              <a:t> – is the process of repairing and strengthening relationships between Indigenous and non-Indigenous communities. It addresses historical injustices, while encouraging communities to together towards </a:t>
            </a:r>
            <a:br>
              <a:rPr lang="en-US" sz="2000" dirty="0">
                <a:effectLst/>
                <a:latin typeface="Montserrat" pitchFamily="2" charset="77"/>
                <a:ea typeface="MS Mincho" panose="02020609040205080304" pitchFamily="49" charset="-128"/>
                <a:cs typeface="Times New Roman" panose="02020603050405020304" pitchFamily="18" charset="0"/>
              </a:rPr>
            </a:br>
            <a:r>
              <a:rPr lang="en-US" sz="2000" dirty="0">
                <a:effectLst/>
                <a:latin typeface="Montserrat" pitchFamily="2" charset="77"/>
                <a:ea typeface="MS Mincho" panose="02020609040205080304" pitchFamily="49" charset="-128"/>
                <a:cs typeface="Times New Roman" panose="02020603050405020304" pitchFamily="18" charset="0"/>
              </a:rPr>
              <a:t>a shared future.</a:t>
            </a:r>
            <a:endParaRPr lang="en-CA" sz="2000" dirty="0">
              <a:effectLst/>
              <a:latin typeface="Montserrat" pitchFamily="2" charset="77"/>
              <a:ea typeface="MS Mincho" panose="02020609040205080304" pitchFamily="49" charset="-128"/>
              <a:cs typeface="Times New Roman" panose="02020603050405020304" pitchFamily="18" charset="0"/>
            </a:endParaRPr>
          </a:p>
          <a:p>
            <a:pPr marL="292100" lvl="0" indent="-292100">
              <a:lnSpc>
                <a:spcPct val="100000"/>
              </a:lnSpc>
              <a:spcBef>
                <a:spcPts val="1200"/>
              </a:spcBef>
              <a:buSzPct val="50000"/>
              <a:buFont typeface="Courier New" panose="02070309020205020404" pitchFamily="49" charset="0"/>
              <a:buChar char="o"/>
            </a:pPr>
            <a:r>
              <a:rPr lang="en-US" sz="2000" b="1" dirty="0">
                <a:effectLst/>
                <a:latin typeface="Montserrat" pitchFamily="2" charset="77"/>
                <a:ea typeface="MS Mincho" panose="02020609040205080304" pitchFamily="49" charset="-128"/>
                <a:cs typeface="Times New Roman" panose="02020603050405020304" pitchFamily="18" charset="0"/>
              </a:rPr>
              <a:t>Anti-racism</a:t>
            </a:r>
            <a:r>
              <a:rPr lang="en-US" sz="2000" dirty="0">
                <a:effectLst/>
                <a:latin typeface="Montserrat" pitchFamily="2" charset="77"/>
                <a:ea typeface="MS Mincho" panose="02020609040205080304" pitchFamily="49" charset="-128"/>
                <a:cs typeface="Times New Roman" panose="02020603050405020304" pitchFamily="18" charset="0"/>
              </a:rPr>
              <a:t> – is an ongoing practice and process involving raising one’s awareness of race, racialization, and racism and taking action when you recognize racism is at play in yourself, community, and workplace.   </a:t>
            </a:r>
            <a:endParaRPr lang="en-CA" sz="2000" dirty="0">
              <a:effectLst/>
              <a:latin typeface="Montserrat" pitchFamily="2" charset="77"/>
              <a:ea typeface="MS Mincho" panose="02020609040205080304" pitchFamily="49" charset="-128"/>
              <a:cs typeface="Times New Roman" panose="02020603050405020304" pitchFamily="18" charset="0"/>
            </a:endParaRPr>
          </a:p>
          <a:p>
            <a:pPr marL="292100" lvl="0" indent="-292100">
              <a:lnSpc>
                <a:spcPct val="100000"/>
              </a:lnSpc>
              <a:spcBef>
                <a:spcPts val="1200"/>
              </a:spcBef>
              <a:buSzPct val="50000"/>
              <a:buFont typeface="Courier New" panose="02070309020205020404" pitchFamily="49" charset="0"/>
              <a:buChar char="o"/>
            </a:pPr>
            <a:r>
              <a:rPr lang="en-US" sz="2000" b="1" dirty="0">
                <a:effectLst/>
                <a:latin typeface="Montserrat" pitchFamily="2" charset="77"/>
                <a:ea typeface="MS Mincho" panose="02020609040205080304" pitchFamily="49" charset="-128"/>
                <a:cs typeface="Times New Roman" panose="02020603050405020304" pitchFamily="18" charset="0"/>
              </a:rPr>
              <a:t>Equity</a:t>
            </a:r>
            <a:r>
              <a:rPr lang="en-US" sz="2000" dirty="0">
                <a:effectLst/>
                <a:latin typeface="Montserrat" pitchFamily="2" charset="77"/>
                <a:ea typeface="MS Mincho" panose="02020609040205080304" pitchFamily="49" charset="-128"/>
                <a:cs typeface="Times New Roman" panose="02020603050405020304" pitchFamily="18" charset="0"/>
              </a:rPr>
              <a:t> – is a principle and process that promotes fair conditions for all persons to fully participate in society. </a:t>
            </a:r>
            <a:endParaRPr lang="en-CA" sz="2000" dirty="0">
              <a:effectLst/>
              <a:latin typeface="Montserrat" pitchFamily="2" charset="77"/>
              <a:ea typeface="MS Mincho" panose="02020609040205080304" pitchFamily="49" charset="-128"/>
              <a:cs typeface="Times New Roman" panose="02020603050405020304" pitchFamily="18" charset="0"/>
            </a:endParaRPr>
          </a:p>
          <a:p>
            <a:pPr marL="292100" lvl="0" indent="-292100">
              <a:lnSpc>
                <a:spcPct val="100000"/>
              </a:lnSpc>
              <a:spcBef>
                <a:spcPts val="1200"/>
              </a:spcBef>
              <a:buSzPct val="50000"/>
              <a:buFont typeface="Courier New" panose="02070309020205020404" pitchFamily="49" charset="0"/>
              <a:buChar char="o"/>
            </a:pPr>
            <a:r>
              <a:rPr lang="en-US" sz="2000" b="1" dirty="0">
                <a:effectLst/>
                <a:latin typeface="Montserrat" pitchFamily="2" charset="77"/>
                <a:ea typeface="MS Mincho" panose="02020609040205080304" pitchFamily="49" charset="-128"/>
                <a:cs typeface="Times New Roman" panose="02020603050405020304" pitchFamily="18" charset="0"/>
              </a:rPr>
              <a:t>Inclusion</a:t>
            </a:r>
            <a:r>
              <a:rPr lang="en-US" sz="2000" dirty="0">
                <a:effectLst/>
                <a:latin typeface="Montserrat" pitchFamily="2" charset="77"/>
                <a:ea typeface="MS Mincho" panose="02020609040205080304" pitchFamily="49" charset="-128"/>
                <a:cs typeface="Times New Roman" panose="02020603050405020304" pitchFamily="18" charset="0"/>
              </a:rPr>
              <a:t> – refers to creating, fostering, and sustaining systems, practices and conditions that enable people of different backgrounds and identities to feel respected, valued, and a sense of belonging.</a:t>
            </a:r>
            <a:endParaRPr lang="en-CA" sz="2000" dirty="0">
              <a:effectLst/>
              <a:latin typeface="Montserrat" pitchFamily="2" charset="77"/>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26163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6ED1C91-F959-1842-EC4F-7CF5463685FA}"/>
              </a:ext>
            </a:extLst>
          </p:cNvPr>
          <p:cNvSpPr txBox="1">
            <a:spLocks/>
          </p:cNvSpPr>
          <p:nvPr/>
        </p:nvSpPr>
        <p:spPr>
          <a:xfrm>
            <a:off x="790521" y="1175657"/>
            <a:ext cx="10874609" cy="45066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chemeClr val="tx1">
                    <a:lumMod val="50000"/>
                  </a:schemeClr>
                </a:solidFill>
                <a:latin typeface="+mj-lt"/>
              </a:rPr>
              <a:t>Customer LOS </a:t>
            </a:r>
            <a:r>
              <a:rPr lang="en-US" sz="2000" dirty="0">
                <a:solidFill>
                  <a:schemeClr val="tx1">
                    <a:lumMod val="50000"/>
                  </a:schemeClr>
                </a:solidFill>
                <a:latin typeface="+mj-lt"/>
              </a:rPr>
              <a:t>– define and measures how a service is experienced by all customers (internal and external); generally outward facing and of interest </a:t>
            </a:r>
            <a:br>
              <a:rPr lang="en-US" sz="2000" dirty="0">
                <a:solidFill>
                  <a:schemeClr val="tx1">
                    <a:lumMod val="50000"/>
                  </a:schemeClr>
                </a:solidFill>
                <a:latin typeface="+mj-lt"/>
              </a:rPr>
            </a:br>
            <a:r>
              <a:rPr lang="en-US" sz="2000" dirty="0">
                <a:solidFill>
                  <a:schemeClr val="tx1">
                    <a:lumMod val="50000"/>
                  </a:schemeClr>
                </a:solidFill>
                <a:latin typeface="+mj-lt"/>
              </a:rPr>
              <a:t>to customers.</a:t>
            </a:r>
          </a:p>
          <a:p>
            <a:pPr marL="285750" indent="-285750">
              <a:buFont typeface="Arial" panose="020B0604020202020204" pitchFamily="34" charset="0"/>
              <a:buChar char="•"/>
            </a:pPr>
            <a:r>
              <a:rPr lang="en-US" sz="2000" b="1" dirty="0">
                <a:solidFill>
                  <a:schemeClr val="tx1">
                    <a:lumMod val="50000"/>
                  </a:schemeClr>
                </a:solidFill>
                <a:latin typeface="+mj-lt"/>
              </a:rPr>
              <a:t>Distributional analysis</a:t>
            </a:r>
            <a:r>
              <a:rPr lang="en-US" sz="2000" dirty="0">
                <a:solidFill>
                  <a:schemeClr val="tx1">
                    <a:lumMod val="50000"/>
                  </a:schemeClr>
                </a:solidFill>
                <a:latin typeface="+mj-lt"/>
              </a:rPr>
              <a:t> – a spatial method used to evaluate how services are delivered across different parts of the community. </a:t>
            </a:r>
          </a:p>
          <a:p>
            <a:pPr marL="285750" indent="-285750">
              <a:buFont typeface="Arial" panose="020B0604020202020204" pitchFamily="34" charset="0"/>
              <a:buChar char="•"/>
            </a:pPr>
            <a:r>
              <a:rPr lang="en-US" sz="2000" b="1" dirty="0">
                <a:solidFill>
                  <a:schemeClr val="tx1">
                    <a:lumMod val="50000"/>
                  </a:schemeClr>
                </a:solidFill>
                <a:latin typeface="+mj-lt"/>
              </a:rPr>
              <a:t>Levels of service (LOS) </a:t>
            </a:r>
            <a:r>
              <a:rPr lang="en-US" sz="2000" dirty="0">
                <a:solidFill>
                  <a:schemeClr val="tx1">
                    <a:lumMod val="50000"/>
                  </a:schemeClr>
                </a:solidFill>
                <a:latin typeface="+mj-lt"/>
              </a:rPr>
              <a:t>– specific parameters that describe and measure the extent and quality of services provided by the local government to stakeholders.</a:t>
            </a:r>
          </a:p>
          <a:p>
            <a:pPr marL="285750" indent="-285750">
              <a:buFont typeface="Arial" panose="020B0604020202020204" pitchFamily="34" charset="0"/>
              <a:buChar char="•"/>
            </a:pPr>
            <a:r>
              <a:rPr lang="en-US" sz="2000" b="1" dirty="0">
                <a:solidFill>
                  <a:schemeClr val="tx1">
                    <a:lumMod val="50000"/>
                  </a:schemeClr>
                </a:solidFill>
                <a:latin typeface="+mj-lt"/>
              </a:rPr>
              <a:t>Strategic direction </a:t>
            </a:r>
            <a:r>
              <a:rPr lang="en-US" sz="2000" dirty="0">
                <a:solidFill>
                  <a:schemeClr val="tx1">
                    <a:lumMod val="50000"/>
                  </a:schemeClr>
                </a:solidFill>
                <a:latin typeface="+mj-lt"/>
              </a:rPr>
              <a:t>– local government wide or service-specific strategies, objectives, plans or priorities (to link key organizational performance expectations to assets and service delivery).</a:t>
            </a:r>
          </a:p>
          <a:p>
            <a:pPr marL="285750" indent="-285750">
              <a:buFont typeface="Arial" panose="020B0604020202020204" pitchFamily="34" charset="0"/>
              <a:buChar char="•"/>
            </a:pPr>
            <a:r>
              <a:rPr lang="en-US" sz="2000" b="1" dirty="0">
                <a:solidFill>
                  <a:schemeClr val="tx1">
                    <a:lumMod val="50000"/>
                  </a:schemeClr>
                </a:solidFill>
                <a:latin typeface="+mj-lt"/>
              </a:rPr>
              <a:t>Technical LOS </a:t>
            </a:r>
            <a:r>
              <a:rPr lang="en-US" sz="2000" dirty="0">
                <a:solidFill>
                  <a:schemeClr val="tx1">
                    <a:lumMod val="50000"/>
                  </a:schemeClr>
                </a:solidFill>
                <a:latin typeface="+mj-lt"/>
              </a:rPr>
              <a:t>– measure the established level at which the asset is capable </a:t>
            </a:r>
            <a:br>
              <a:rPr lang="en-US" sz="2000" dirty="0">
                <a:solidFill>
                  <a:schemeClr val="tx1">
                    <a:lumMod val="50000"/>
                  </a:schemeClr>
                </a:solidFill>
                <a:latin typeface="+mj-lt"/>
              </a:rPr>
            </a:br>
            <a:r>
              <a:rPr lang="en-US" sz="2000" dirty="0">
                <a:solidFill>
                  <a:schemeClr val="tx1">
                    <a:lumMod val="50000"/>
                  </a:schemeClr>
                </a:solidFill>
                <a:latin typeface="+mj-lt"/>
              </a:rPr>
              <a:t>of providing service; generally internal facing and of interest to staff.</a:t>
            </a:r>
          </a:p>
        </p:txBody>
      </p:sp>
    </p:spTree>
    <p:extLst>
      <p:ext uri="{BB962C8B-B14F-4D97-AF65-F5344CB8AC3E}">
        <p14:creationId xmlns:p14="http://schemas.microsoft.com/office/powerpoint/2010/main" val="22893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CDE63E-0893-BED1-A3A8-CE40B67E9B35}"/>
              </a:ext>
            </a:extLst>
          </p:cNvPr>
          <p:cNvSpPr/>
          <p:nvPr/>
        </p:nvSpPr>
        <p:spPr>
          <a:xfrm>
            <a:off x="-362237" y="0"/>
            <a:ext cx="3614007" cy="6871063"/>
          </a:xfrm>
          <a:custGeom>
            <a:avLst/>
            <a:gdLst>
              <a:gd name="connsiteX0" fmla="*/ 3840480 w 5878286"/>
              <a:gd name="connsiteY0" fmla="*/ 0 h 6897189"/>
              <a:gd name="connsiteX1" fmla="*/ 5878286 w 5878286"/>
              <a:gd name="connsiteY1" fmla="*/ 6897189 h 6897189"/>
              <a:gd name="connsiteX2" fmla="*/ 0 w 5878286"/>
              <a:gd name="connsiteY2" fmla="*/ 6897189 h 6897189"/>
              <a:gd name="connsiteX3" fmla="*/ 0 w 5878286"/>
              <a:gd name="connsiteY3" fmla="*/ 13063 h 6897189"/>
              <a:gd name="connsiteX4" fmla="*/ 3853543 w 5878286"/>
              <a:gd name="connsiteY4" fmla="*/ 13063 h 6897189"/>
              <a:gd name="connsiteX5" fmla="*/ 3840480 w 5878286"/>
              <a:gd name="connsiteY5" fmla="*/ 0 h 6897189"/>
              <a:gd name="connsiteX0" fmla="*/ 7746275 w 9784081"/>
              <a:gd name="connsiteY0" fmla="*/ 0 h 6897189"/>
              <a:gd name="connsiteX1" fmla="*/ 9784081 w 9784081"/>
              <a:gd name="connsiteY1" fmla="*/ 6897189 h 6897189"/>
              <a:gd name="connsiteX2" fmla="*/ 3905795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46275 w 9784081"/>
              <a:gd name="connsiteY0" fmla="*/ 0 h 6897189"/>
              <a:gd name="connsiteX1" fmla="*/ 9784081 w 9784081"/>
              <a:gd name="connsiteY1" fmla="*/ 6897189 h 6897189"/>
              <a:gd name="connsiteX2" fmla="*/ 39190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07085 w 9744891"/>
              <a:gd name="connsiteY0" fmla="*/ 0 h 6897189"/>
              <a:gd name="connsiteX1" fmla="*/ 9744891 w 9744891"/>
              <a:gd name="connsiteY1" fmla="*/ 6897189 h 6897189"/>
              <a:gd name="connsiteX2" fmla="*/ 0 w 9744891"/>
              <a:gd name="connsiteY2" fmla="*/ 6897189 h 6897189"/>
              <a:gd name="connsiteX3" fmla="*/ 1580605 w 9744891"/>
              <a:gd name="connsiteY3" fmla="*/ 52252 h 6897189"/>
              <a:gd name="connsiteX4" fmla="*/ 7720148 w 9744891"/>
              <a:gd name="connsiteY4" fmla="*/ 13063 h 6897189"/>
              <a:gd name="connsiteX5" fmla="*/ 7707085 w 9744891"/>
              <a:gd name="connsiteY5" fmla="*/ 0 h 6897189"/>
              <a:gd name="connsiteX0" fmla="*/ 6126480 w 8164286"/>
              <a:gd name="connsiteY0" fmla="*/ 0 h 6897189"/>
              <a:gd name="connsiteX1" fmla="*/ 8164286 w 8164286"/>
              <a:gd name="connsiteY1" fmla="*/ 6897189 h 6897189"/>
              <a:gd name="connsiteX2" fmla="*/ 522515 w 8164286"/>
              <a:gd name="connsiteY2" fmla="*/ 6831875 h 6897189"/>
              <a:gd name="connsiteX3" fmla="*/ 0 w 8164286"/>
              <a:gd name="connsiteY3" fmla="*/ 52252 h 6897189"/>
              <a:gd name="connsiteX4" fmla="*/ 6139543 w 8164286"/>
              <a:gd name="connsiteY4" fmla="*/ 13063 h 6897189"/>
              <a:gd name="connsiteX5" fmla="*/ 6126480 w 8164286"/>
              <a:gd name="connsiteY5" fmla="*/ 0 h 6897189"/>
              <a:gd name="connsiteX0" fmla="*/ 6126480 w 8164286"/>
              <a:gd name="connsiteY0" fmla="*/ 0 h 6897189"/>
              <a:gd name="connsiteX1" fmla="*/ 8164286 w 8164286"/>
              <a:gd name="connsiteY1" fmla="*/ 6897189 h 6897189"/>
              <a:gd name="connsiteX2" fmla="*/ 65315 w 8164286"/>
              <a:gd name="connsiteY2" fmla="*/ 6871064 h 6897189"/>
              <a:gd name="connsiteX3" fmla="*/ 0 w 8164286"/>
              <a:gd name="connsiteY3" fmla="*/ 52252 h 6897189"/>
              <a:gd name="connsiteX4" fmla="*/ 6139543 w 8164286"/>
              <a:gd name="connsiteY4" fmla="*/ 13063 h 6897189"/>
              <a:gd name="connsiteX5" fmla="*/ 6126480 w 8164286"/>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13062 w 8098971"/>
              <a:gd name="connsiteY3" fmla="*/ 65315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39188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3920496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4969499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4471222 w 8098971"/>
              <a:gd name="connsiteY3" fmla="*/ 13014 h 6897189"/>
              <a:gd name="connsiteX4" fmla="*/ 6074228 w 8098971"/>
              <a:gd name="connsiteY4" fmla="*/ 13063 h 6897189"/>
              <a:gd name="connsiteX5" fmla="*/ 6061165 w 8098971"/>
              <a:gd name="connsiteY5" fmla="*/ 0 h 6897189"/>
              <a:gd name="connsiteX0" fmla="*/ 1589943 w 3627749"/>
              <a:gd name="connsiteY0" fmla="*/ 0 h 6897189"/>
              <a:gd name="connsiteX1" fmla="*/ 3627749 w 3627749"/>
              <a:gd name="connsiteY1" fmla="*/ 6897189 h 6897189"/>
              <a:gd name="connsiteX2" fmla="*/ 393525 w 3627749"/>
              <a:gd name="connsiteY2" fmla="*/ 6844839 h 6897189"/>
              <a:gd name="connsiteX3" fmla="*/ 0 w 3627749"/>
              <a:gd name="connsiteY3" fmla="*/ 13014 h 6897189"/>
              <a:gd name="connsiteX4" fmla="*/ 1603006 w 3627749"/>
              <a:gd name="connsiteY4" fmla="*/ 13063 h 6897189"/>
              <a:gd name="connsiteX5" fmla="*/ 1589943 w 3627749"/>
              <a:gd name="connsiteY5" fmla="*/ 0 h 6897189"/>
              <a:gd name="connsiteX0" fmla="*/ 1589943 w 3627749"/>
              <a:gd name="connsiteY0" fmla="*/ 0 h 6897189"/>
              <a:gd name="connsiteX1" fmla="*/ 3627749 w 3627749"/>
              <a:gd name="connsiteY1" fmla="*/ 6897189 h 6897189"/>
              <a:gd name="connsiteX2" fmla="*/ 149 w 3627749"/>
              <a:gd name="connsiteY2" fmla="*/ 6884177 h 6897189"/>
              <a:gd name="connsiteX3" fmla="*/ 0 w 3627749"/>
              <a:gd name="connsiteY3" fmla="*/ 13014 h 6897189"/>
              <a:gd name="connsiteX4" fmla="*/ 1603006 w 3627749"/>
              <a:gd name="connsiteY4" fmla="*/ 13063 h 6897189"/>
              <a:gd name="connsiteX5" fmla="*/ 1589943 w 3627749"/>
              <a:gd name="connsiteY5" fmla="*/ 0 h 689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7749" h="6897189">
                <a:moveTo>
                  <a:pt x="1589943" y="0"/>
                </a:moveTo>
                <a:lnTo>
                  <a:pt x="3627749" y="6897189"/>
                </a:lnTo>
                <a:lnTo>
                  <a:pt x="149" y="6884177"/>
                </a:lnTo>
                <a:cubicBezTo>
                  <a:pt x="99" y="4593789"/>
                  <a:pt x="50" y="2303402"/>
                  <a:pt x="0" y="13014"/>
                </a:cubicBezTo>
                <a:lnTo>
                  <a:pt x="1603006" y="13063"/>
                </a:lnTo>
                <a:lnTo>
                  <a:pt x="1589943"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78551B8-5767-3BDD-B808-650451B73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6131" y="5694525"/>
            <a:ext cx="2986725" cy="479351"/>
          </a:xfrm>
          <a:prstGeom prst="rect">
            <a:avLst/>
          </a:prstGeom>
        </p:spPr>
      </p:pic>
      <p:sp>
        <p:nvSpPr>
          <p:cNvPr id="11" name="Title 3">
            <a:extLst>
              <a:ext uri="{FF2B5EF4-FFF2-40B4-BE49-F238E27FC236}">
                <a16:creationId xmlns:a16="http://schemas.microsoft.com/office/drawing/2014/main" id="{3B80FAE0-0134-04E5-B851-376816E71196}"/>
              </a:ext>
            </a:extLst>
          </p:cNvPr>
          <p:cNvSpPr txBox="1">
            <a:spLocks/>
          </p:cNvSpPr>
          <p:nvPr/>
        </p:nvSpPr>
        <p:spPr>
          <a:xfrm>
            <a:off x="3451437" y="1177448"/>
            <a:ext cx="7370099" cy="357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pPr>
              <a:lnSpc>
                <a:spcPct val="100000"/>
              </a:lnSpc>
            </a:pPr>
            <a:r>
              <a:rPr lang="en-US" dirty="0">
                <a:effectLst/>
                <a:latin typeface="Montserrat Medium" pitchFamily="2" charset="77"/>
                <a:ea typeface="Calibri" panose="020F0502020204030204" pitchFamily="34" charset="0"/>
              </a:rPr>
              <a:t>Thank you.</a:t>
            </a:r>
            <a:endParaRPr lang="en-US" dirty="0">
              <a:latin typeface="Montserrat Medium" pitchFamily="2" charset="77"/>
              <a:ea typeface="Calibri" panose="020F0502020204030204" pitchFamily="34" charset="0"/>
            </a:endParaRPr>
          </a:p>
          <a:p>
            <a:pPr>
              <a:lnSpc>
                <a:spcPct val="100000"/>
              </a:lnSpc>
            </a:pPr>
            <a:endParaRPr lang="en-US" sz="1800" dirty="0">
              <a:latin typeface="Montserrat Medium" pitchFamily="2" charset="77"/>
              <a:ea typeface="Calibri" panose="020F0502020204030204" pitchFamily="34" charset="0"/>
            </a:endParaRPr>
          </a:p>
          <a:p>
            <a:pPr>
              <a:lnSpc>
                <a:spcPct val="100000"/>
              </a:lnSpc>
            </a:pPr>
            <a:r>
              <a:rPr lang="en-US" sz="2000" dirty="0">
                <a:latin typeface="Montserrat Medium" pitchFamily="2" charset="77"/>
                <a:ea typeface="Calibri" panose="020F0502020204030204" pitchFamily="34" charset="0"/>
              </a:rPr>
              <a:t>This presentation was developed through the </a:t>
            </a:r>
            <a:br>
              <a:rPr lang="en-US" sz="2000" dirty="0">
                <a:latin typeface="Montserrat Medium" pitchFamily="2" charset="77"/>
                <a:ea typeface="Calibri" panose="020F0502020204030204" pitchFamily="34" charset="0"/>
              </a:rPr>
            </a:br>
            <a:r>
              <a:rPr lang="en-US" sz="2000" dirty="0">
                <a:latin typeface="Montserrat Medium" pitchFamily="2" charset="77"/>
                <a:ea typeface="Calibri" panose="020F0502020204030204" pitchFamily="34" charset="0"/>
              </a:rPr>
              <a:t>Municipal Asset Management Program, which is delivered by the Federation of Canadian Municipalities and funded by the Government of Canada.</a:t>
            </a:r>
            <a:endParaRPr lang="en-CA" sz="2000" dirty="0">
              <a:latin typeface="Montserrat Medium" pitchFamily="2" charset="77"/>
            </a:endParaRPr>
          </a:p>
        </p:txBody>
      </p:sp>
      <p:pic>
        <p:nvPicPr>
          <p:cNvPr id="4" name="Graphic 3">
            <a:extLst>
              <a:ext uri="{FF2B5EF4-FFF2-40B4-BE49-F238E27FC236}">
                <a16:creationId xmlns:a16="http://schemas.microsoft.com/office/drawing/2014/main" id="{69EE8779-8B4F-5805-2F1B-E1C86DD2A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3974" y="5422392"/>
            <a:ext cx="1487909" cy="695958"/>
          </a:xfrm>
          <a:prstGeom prst="rect">
            <a:avLst/>
          </a:prstGeom>
        </p:spPr>
      </p:pic>
    </p:spTree>
    <p:extLst>
      <p:ext uri="{BB962C8B-B14F-4D97-AF65-F5344CB8AC3E}">
        <p14:creationId xmlns:p14="http://schemas.microsoft.com/office/powerpoint/2010/main" val="311433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0387A-5E92-405A-CB85-5A92F2334BCC}"/>
              </a:ext>
            </a:extLst>
          </p:cNvPr>
          <p:cNvSpPr>
            <a:spLocks noGrp="1"/>
          </p:cNvSpPr>
          <p:nvPr>
            <p:ph type="title"/>
          </p:nvPr>
        </p:nvSpPr>
        <p:spPr>
          <a:xfrm>
            <a:off x="796833" y="1870538"/>
            <a:ext cx="9169908" cy="2853177"/>
          </a:xfrm>
        </p:spPr>
        <p:txBody>
          <a:bodyPr/>
          <a:lstStyle/>
          <a:p>
            <a:r>
              <a:rPr lang="en-CA" sz="2800" dirty="0"/>
              <a:t>We document levels of service to…</a:t>
            </a:r>
            <a:br>
              <a:rPr lang="en-CA" sz="2800" dirty="0"/>
            </a:br>
            <a:br>
              <a:rPr lang="en-CA" dirty="0"/>
            </a:br>
            <a:r>
              <a:rPr lang="en-CA" b="1" dirty="0"/>
              <a:t>Bring our community’s </a:t>
            </a:r>
            <a:br>
              <a:rPr lang="en-CA" b="1" dirty="0"/>
            </a:br>
            <a:r>
              <a:rPr lang="en-CA" b="1" dirty="0"/>
              <a:t>vision into focus</a:t>
            </a:r>
          </a:p>
        </p:txBody>
      </p:sp>
      <p:pic>
        <p:nvPicPr>
          <p:cNvPr id="3" name="Picture 2">
            <a:extLst>
              <a:ext uri="{FF2B5EF4-FFF2-40B4-BE49-F238E27FC236}">
                <a16:creationId xmlns:a16="http://schemas.microsoft.com/office/drawing/2014/main" id="{817B3F02-A060-9150-33B9-B710CBC2C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18503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EDAEEAD-626B-D492-6B26-2FAFB8994F8A}"/>
              </a:ext>
            </a:extLst>
          </p:cNvPr>
          <p:cNvSpPr txBox="1">
            <a:spLocks/>
          </p:cNvSpPr>
          <p:nvPr/>
        </p:nvSpPr>
        <p:spPr>
          <a:xfrm>
            <a:off x="5670630" y="2337144"/>
            <a:ext cx="5169644" cy="187019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800" dirty="0"/>
              <a:t>The fundamental purpose</a:t>
            </a:r>
            <a:br>
              <a:rPr lang="en-CA" sz="2800" dirty="0"/>
            </a:br>
            <a:r>
              <a:rPr lang="en-CA" sz="2800" dirty="0"/>
              <a:t>of local government is…</a:t>
            </a:r>
          </a:p>
          <a:p>
            <a:br>
              <a:rPr lang="en-CA" dirty="0"/>
            </a:br>
            <a:r>
              <a:rPr lang="en-CA" b="1" dirty="0"/>
              <a:t>Service delivery</a:t>
            </a:r>
          </a:p>
        </p:txBody>
      </p:sp>
      <p:pic>
        <p:nvPicPr>
          <p:cNvPr id="10" name="Picture 9">
            <a:extLst>
              <a:ext uri="{FF2B5EF4-FFF2-40B4-BE49-F238E27FC236}">
                <a16:creationId xmlns:a16="http://schemas.microsoft.com/office/drawing/2014/main" id="{54A7CEC3-24E5-7846-E755-A632EEB53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415049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94C3D6-71F4-0FED-582C-E183A82F4ADB}"/>
              </a:ext>
            </a:extLst>
          </p:cNvPr>
          <p:cNvSpPr>
            <a:spLocks noGrp="1"/>
          </p:cNvSpPr>
          <p:nvPr>
            <p:ph type="title"/>
          </p:nvPr>
        </p:nvSpPr>
        <p:spPr>
          <a:xfrm>
            <a:off x="764845" y="1237802"/>
            <a:ext cx="2498592" cy="1325563"/>
          </a:xfrm>
        </p:spPr>
        <p:txBody>
          <a:bodyPr/>
          <a:lstStyle/>
          <a:p>
            <a:r>
              <a:rPr lang="en-US" dirty="0">
                <a:latin typeface="Montserrat Medium"/>
              </a:rPr>
              <a:t>Consider</a:t>
            </a:r>
            <a:endParaRPr lang="en-US" dirty="0"/>
          </a:p>
        </p:txBody>
      </p:sp>
      <p:sp>
        <p:nvSpPr>
          <p:cNvPr id="6" name="Content Placeholder 3">
            <a:extLst>
              <a:ext uri="{FF2B5EF4-FFF2-40B4-BE49-F238E27FC236}">
                <a16:creationId xmlns:a16="http://schemas.microsoft.com/office/drawing/2014/main" id="{72E7764A-F556-5E70-EF7B-66B17CB54AC6}"/>
              </a:ext>
            </a:extLst>
          </p:cNvPr>
          <p:cNvSpPr txBox="1">
            <a:spLocks/>
          </p:cNvSpPr>
          <p:nvPr/>
        </p:nvSpPr>
        <p:spPr>
          <a:xfrm>
            <a:off x="764844" y="2423007"/>
            <a:ext cx="7039453" cy="24254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en-US" sz="2000" dirty="0">
                <a:latin typeface="Montserrat "/>
              </a:rPr>
              <a:t>What are the </a:t>
            </a:r>
            <a:r>
              <a:rPr lang="en-US" sz="2000" b="1" dirty="0">
                <a:latin typeface="Montserrat" pitchFamily="2" charset="77"/>
              </a:rPr>
              <a:t>major services </a:t>
            </a:r>
            <a:r>
              <a:rPr lang="en-US" sz="2000" dirty="0">
                <a:latin typeface="Montserrat "/>
              </a:rPr>
              <a:t>that we provide?</a:t>
            </a:r>
          </a:p>
          <a:p>
            <a:pPr marL="285750" indent="-285750">
              <a:lnSpc>
                <a:spcPct val="120000"/>
              </a:lnSpc>
              <a:spcBef>
                <a:spcPts val="600"/>
              </a:spcBef>
              <a:buFont typeface="Arial"/>
              <a:buChar char="•"/>
            </a:pPr>
            <a:r>
              <a:rPr lang="en-US" sz="2000" dirty="0">
                <a:latin typeface="Montserrat "/>
              </a:rPr>
              <a:t>How are we </a:t>
            </a:r>
            <a:r>
              <a:rPr lang="en-US" sz="2000" b="1" dirty="0">
                <a:latin typeface="Montserrat" pitchFamily="2" charset="77"/>
              </a:rPr>
              <a:t>measuring</a:t>
            </a:r>
            <a:r>
              <a:rPr lang="en-US" sz="2000" dirty="0">
                <a:latin typeface="Montserrat "/>
              </a:rPr>
              <a:t> our service delivery </a:t>
            </a:r>
            <a:r>
              <a:rPr lang="en-US" sz="2000" b="1" dirty="0">
                <a:latin typeface="Montserrat" pitchFamily="2" charset="77"/>
              </a:rPr>
              <a:t>performance</a:t>
            </a:r>
            <a:r>
              <a:rPr lang="en-US" sz="2000" dirty="0">
                <a:latin typeface="Montserrat "/>
              </a:rPr>
              <a:t>? Do these services meet the </a:t>
            </a:r>
            <a:br>
              <a:rPr lang="en-US" sz="2000" dirty="0">
                <a:latin typeface="Montserrat "/>
              </a:rPr>
            </a:br>
            <a:r>
              <a:rPr lang="en-US" sz="2000" b="1" dirty="0">
                <a:latin typeface="Montserrat" pitchFamily="2" charset="77"/>
              </a:rPr>
              <a:t>needs</a:t>
            </a:r>
            <a:r>
              <a:rPr lang="en-US" sz="2000" dirty="0">
                <a:latin typeface="Montserrat "/>
              </a:rPr>
              <a:t> of our community?</a:t>
            </a:r>
          </a:p>
          <a:p>
            <a:pPr marL="285750" indent="-285750">
              <a:lnSpc>
                <a:spcPct val="120000"/>
              </a:lnSpc>
              <a:spcBef>
                <a:spcPts val="600"/>
              </a:spcBef>
              <a:buFont typeface="Arial"/>
              <a:buChar char="•"/>
            </a:pPr>
            <a:r>
              <a:rPr lang="en-US" sz="2000" dirty="0">
                <a:latin typeface="Montserrat "/>
              </a:rPr>
              <a:t>Do these services align with the </a:t>
            </a:r>
            <a:r>
              <a:rPr lang="en-US" sz="2000" b="1" dirty="0">
                <a:latin typeface="Montserrat" pitchFamily="2" charset="77"/>
              </a:rPr>
              <a:t>long-term </a:t>
            </a:r>
            <a:br>
              <a:rPr lang="en-US" sz="2000" b="1" dirty="0">
                <a:latin typeface="Montserrat" pitchFamily="2" charset="77"/>
              </a:rPr>
            </a:br>
            <a:r>
              <a:rPr lang="en-US" sz="2000" b="1" dirty="0">
                <a:latin typeface="Montserrat" pitchFamily="2" charset="77"/>
              </a:rPr>
              <a:t>vision </a:t>
            </a:r>
            <a:r>
              <a:rPr lang="en-US" sz="2000" dirty="0">
                <a:latin typeface="Montserrat" pitchFamily="2" charset="77"/>
              </a:rPr>
              <a:t>for our community</a:t>
            </a:r>
            <a:r>
              <a:rPr lang="en-US" sz="2000" dirty="0">
                <a:latin typeface="Montserrat "/>
              </a:rPr>
              <a:t>?</a:t>
            </a:r>
          </a:p>
        </p:txBody>
      </p:sp>
      <p:pic>
        <p:nvPicPr>
          <p:cNvPr id="3" name="Picture 2">
            <a:extLst>
              <a:ext uri="{FF2B5EF4-FFF2-40B4-BE49-F238E27FC236}">
                <a16:creationId xmlns:a16="http://schemas.microsoft.com/office/drawing/2014/main" id="{E5D8C103-CC4E-E3E0-B95C-37483A3D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24193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76A077D-2644-E1E8-8887-2582D90C0779}"/>
              </a:ext>
            </a:extLst>
          </p:cNvPr>
          <p:cNvSpPr txBox="1">
            <a:spLocks/>
          </p:cNvSpPr>
          <p:nvPr/>
        </p:nvSpPr>
        <p:spPr>
          <a:xfrm>
            <a:off x="5208139" y="1910163"/>
            <a:ext cx="5097149" cy="25795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lvl="0" indent="-285750">
              <a:lnSpc>
                <a:spcPct val="116000"/>
              </a:lnSpc>
              <a:buFont typeface="Arial" panose="020B0604020202020204" pitchFamily="34" charset="0"/>
              <a:buChar char="•"/>
            </a:pPr>
            <a:r>
              <a:rPr lang="en-US" sz="2000" dirty="0">
                <a:latin typeface="+mj-lt"/>
                <a:ea typeface="MS Mincho" panose="02020609040205080304" pitchFamily="49" charset="-128"/>
                <a:cs typeface="Times New Roman" panose="02020603050405020304" pitchFamily="18" charset="0"/>
              </a:rPr>
              <a:t>Are services being </a:t>
            </a:r>
            <a:r>
              <a:rPr lang="en-US" sz="2000" b="1" dirty="0">
                <a:latin typeface="+mj-lt"/>
                <a:ea typeface="MS Mincho" panose="02020609040205080304" pitchFamily="49" charset="-128"/>
                <a:cs typeface="Times New Roman" panose="02020603050405020304" pitchFamily="18" charset="0"/>
              </a:rPr>
              <a:t>delivered equitably</a:t>
            </a:r>
            <a:r>
              <a:rPr lang="en-US" sz="2000" dirty="0">
                <a:latin typeface="+mj-lt"/>
                <a:ea typeface="MS Mincho" panose="02020609040205080304" pitchFamily="49" charset="-128"/>
                <a:cs typeface="Times New Roman" panose="02020603050405020304" pitchFamily="18" charset="0"/>
              </a:rPr>
              <a:t> across our community?</a:t>
            </a:r>
          </a:p>
          <a:p>
            <a:pPr marL="285750" lvl="0" indent="-285750">
              <a:lnSpc>
                <a:spcPct val="116000"/>
              </a:lnSpc>
              <a:buFont typeface="Arial" panose="020B0604020202020204" pitchFamily="34" charset="0"/>
              <a:buChar char="•"/>
            </a:pPr>
            <a:r>
              <a:rPr lang="en-US" sz="2000" dirty="0">
                <a:latin typeface="+mj-lt"/>
                <a:ea typeface="MS Mincho" panose="02020609040205080304" pitchFamily="49" charset="-128"/>
                <a:cs typeface="Times New Roman" panose="02020603050405020304" pitchFamily="18" charset="0"/>
              </a:rPr>
              <a:t>Are the </a:t>
            </a:r>
            <a:r>
              <a:rPr lang="en-US" sz="2000" b="1" dirty="0">
                <a:latin typeface="+mj-lt"/>
                <a:ea typeface="MS Mincho" panose="02020609040205080304" pitchFamily="49" charset="-128"/>
                <a:cs typeface="Times New Roman" panose="02020603050405020304" pitchFamily="18" charset="0"/>
              </a:rPr>
              <a:t>day-to-day activities being undertaken by staff </a:t>
            </a:r>
            <a:r>
              <a:rPr lang="en-US" sz="2000" dirty="0">
                <a:latin typeface="+mj-lt"/>
                <a:ea typeface="MS Mincho" panose="02020609040205080304" pitchFamily="49" charset="-128"/>
                <a:cs typeface="Times New Roman" panose="02020603050405020304" pitchFamily="18" charset="0"/>
              </a:rPr>
              <a:t>aligned with the services provided and the community’s vision?</a:t>
            </a:r>
          </a:p>
        </p:txBody>
      </p:sp>
      <p:pic>
        <p:nvPicPr>
          <p:cNvPr id="4" name="Picture 3">
            <a:extLst>
              <a:ext uri="{FF2B5EF4-FFF2-40B4-BE49-F238E27FC236}">
                <a16:creationId xmlns:a16="http://schemas.microsoft.com/office/drawing/2014/main" id="{A7512620-6C35-7A90-1CE7-F7EC2D030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37175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82C1D3-B34B-6E23-3047-B28446AE5153}"/>
              </a:ext>
            </a:extLst>
          </p:cNvPr>
          <p:cNvSpPr>
            <a:spLocks noGrp="1"/>
          </p:cNvSpPr>
          <p:nvPr>
            <p:ph type="title"/>
          </p:nvPr>
        </p:nvSpPr>
        <p:spPr>
          <a:xfrm>
            <a:off x="803106" y="781072"/>
            <a:ext cx="4637635" cy="1418092"/>
          </a:xfrm>
        </p:spPr>
        <p:txBody>
          <a:bodyPr/>
          <a:lstStyle/>
          <a:p>
            <a:r>
              <a:rPr lang="en-US" dirty="0">
                <a:latin typeface="Montserrat Medium"/>
              </a:rPr>
              <a:t>Why document levels of service?</a:t>
            </a:r>
            <a:endParaRPr lang="en-US" dirty="0"/>
          </a:p>
        </p:txBody>
      </p:sp>
      <p:sp>
        <p:nvSpPr>
          <p:cNvPr id="13" name="Content Placeholder 3">
            <a:extLst>
              <a:ext uri="{FF2B5EF4-FFF2-40B4-BE49-F238E27FC236}">
                <a16:creationId xmlns:a16="http://schemas.microsoft.com/office/drawing/2014/main" id="{C2F823F4-5C6D-B15B-E6D9-D5D5FFC616FC}"/>
              </a:ext>
            </a:extLst>
          </p:cNvPr>
          <p:cNvSpPr txBox="1">
            <a:spLocks/>
          </p:cNvSpPr>
          <p:nvPr/>
        </p:nvSpPr>
        <p:spPr>
          <a:xfrm>
            <a:off x="803106" y="2113815"/>
            <a:ext cx="6215900" cy="312379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en-US" sz="2000" dirty="0">
                <a:latin typeface="Montserrat "/>
              </a:rPr>
              <a:t>To translate community expectations </a:t>
            </a:r>
            <a:br>
              <a:rPr lang="en-US" sz="2000" dirty="0">
                <a:latin typeface="Montserrat "/>
              </a:rPr>
            </a:br>
            <a:r>
              <a:rPr lang="en-US" sz="2000" dirty="0">
                <a:latin typeface="Montserrat "/>
              </a:rPr>
              <a:t>and objectives into more specific direction for a service area.</a:t>
            </a:r>
          </a:p>
          <a:p>
            <a:pPr marL="285750" indent="-285750">
              <a:lnSpc>
                <a:spcPct val="120000"/>
              </a:lnSpc>
              <a:spcBef>
                <a:spcPts val="600"/>
              </a:spcBef>
              <a:buFont typeface="Arial"/>
              <a:buChar char="•"/>
            </a:pPr>
            <a:r>
              <a:rPr lang="en-US" sz="2000" dirty="0">
                <a:latin typeface="Montserrat "/>
              </a:rPr>
              <a:t>To measure our service delivery performance </a:t>
            </a:r>
            <a:r>
              <a:rPr lang="en-US" sz="2000" dirty="0">
                <a:effectLst/>
                <a:latin typeface="Montserrat" pitchFamily="2" charset="77"/>
                <a:ea typeface="MS Mincho" panose="02020609040205080304" pitchFamily="49" charset="-128"/>
                <a:cs typeface="Arial" panose="020B0604020202020204" pitchFamily="34" charset="0"/>
              </a:rPr>
              <a:t>with practical or measurable indicators</a:t>
            </a:r>
            <a:r>
              <a:rPr lang="en-US" sz="2000" dirty="0">
                <a:latin typeface="Montserrat" pitchFamily="2" charset="77"/>
              </a:rPr>
              <a:t>.</a:t>
            </a:r>
          </a:p>
          <a:p>
            <a:pPr marL="285750" indent="-285750">
              <a:lnSpc>
                <a:spcPct val="120000"/>
              </a:lnSpc>
              <a:spcBef>
                <a:spcPts val="600"/>
              </a:spcBef>
              <a:buFont typeface="Arial"/>
              <a:buChar char="•"/>
            </a:pPr>
            <a:r>
              <a:rPr lang="en-US" sz="2000" dirty="0">
                <a:latin typeface="Montserrat "/>
              </a:rPr>
              <a:t>To replace subjective decisions with transparent, fact-based decisions.</a:t>
            </a:r>
          </a:p>
          <a:p>
            <a:endParaRPr lang="en-CA" dirty="0"/>
          </a:p>
        </p:txBody>
      </p:sp>
      <p:sp>
        <p:nvSpPr>
          <p:cNvPr id="15" name="Title 3">
            <a:extLst>
              <a:ext uri="{FF2B5EF4-FFF2-40B4-BE49-F238E27FC236}">
                <a16:creationId xmlns:a16="http://schemas.microsoft.com/office/drawing/2014/main" id="{4C5A30F6-D394-8566-4B3A-0DC46D708B08}"/>
              </a:ext>
            </a:extLst>
          </p:cNvPr>
          <p:cNvSpPr txBox="1">
            <a:spLocks/>
          </p:cNvSpPr>
          <p:nvPr/>
        </p:nvSpPr>
        <p:spPr>
          <a:xfrm>
            <a:off x="803106" y="5088754"/>
            <a:ext cx="4637635" cy="918385"/>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800" b="1" dirty="0"/>
              <a:t>Levels of service is </a:t>
            </a:r>
            <a:br>
              <a:rPr lang="en-CA" sz="2800" b="1" dirty="0"/>
            </a:br>
            <a:r>
              <a:rPr lang="en-CA" sz="2800" b="1" dirty="0"/>
              <a:t>an accountability tool.</a:t>
            </a:r>
          </a:p>
        </p:txBody>
      </p:sp>
      <p:pic>
        <p:nvPicPr>
          <p:cNvPr id="3" name="Picture 2">
            <a:extLst>
              <a:ext uri="{FF2B5EF4-FFF2-40B4-BE49-F238E27FC236}">
                <a16:creationId xmlns:a16="http://schemas.microsoft.com/office/drawing/2014/main" id="{47938C9A-6E55-A0F6-D0A6-B7F78D2E6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146823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AF8CE1-045F-53F8-CB82-D86DEFE8CBB5}"/>
              </a:ext>
            </a:extLst>
          </p:cNvPr>
          <p:cNvSpPr/>
          <p:nvPr/>
        </p:nvSpPr>
        <p:spPr>
          <a:xfrm>
            <a:off x="8014607" y="2432957"/>
            <a:ext cx="3445328" cy="32167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B78115-25FA-062C-3F78-E264B6A8AEDC}"/>
              </a:ext>
            </a:extLst>
          </p:cNvPr>
          <p:cNvSpPr/>
          <p:nvPr/>
        </p:nvSpPr>
        <p:spPr>
          <a:xfrm>
            <a:off x="4373336" y="2432957"/>
            <a:ext cx="3445328" cy="32167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DCB895-D7C9-8D27-08B4-404DF2848880}"/>
              </a:ext>
            </a:extLst>
          </p:cNvPr>
          <p:cNvSpPr/>
          <p:nvPr/>
        </p:nvSpPr>
        <p:spPr>
          <a:xfrm>
            <a:off x="748393" y="2432957"/>
            <a:ext cx="3445328" cy="32167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CCDC1-ED84-78A9-9114-FF4AB70E81ED}"/>
              </a:ext>
            </a:extLst>
          </p:cNvPr>
          <p:cNvSpPr>
            <a:spLocks noGrp="1"/>
          </p:cNvSpPr>
          <p:nvPr>
            <p:ph type="title"/>
          </p:nvPr>
        </p:nvSpPr>
        <p:spPr>
          <a:xfrm>
            <a:off x="777815" y="838301"/>
            <a:ext cx="8549659" cy="1349236"/>
          </a:xfrm>
        </p:spPr>
        <p:txBody>
          <a:bodyPr>
            <a:normAutofit/>
          </a:bodyPr>
          <a:lstStyle/>
          <a:p>
            <a:r>
              <a:rPr lang="en-US" dirty="0">
                <a:latin typeface="Montserrat Medium"/>
              </a:rPr>
              <a:t>If we do not document </a:t>
            </a:r>
            <a:br>
              <a:rPr lang="en-US" dirty="0">
                <a:latin typeface="Montserrat Medium"/>
              </a:rPr>
            </a:br>
            <a:r>
              <a:rPr lang="en-US" dirty="0">
                <a:latin typeface="Montserrat Medium"/>
              </a:rPr>
              <a:t>and measure levels of service…</a:t>
            </a:r>
            <a:endParaRPr lang="en-US" dirty="0"/>
          </a:p>
        </p:txBody>
      </p:sp>
      <p:sp>
        <p:nvSpPr>
          <p:cNvPr id="8" name="Content Placeholder 3">
            <a:extLst>
              <a:ext uri="{FF2B5EF4-FFF2-40B4-BE49-F238E27FC236}">
                <a16:creationId xmlns:a16="http://schemas.microsoft.com/office/drawing/2014/main" id="{F90E3351-3FED-2C93-2610-044535DEC795}"/>
              </a:ext>
            </a:extLst>
          </p:cNvPr>
          <p:cNvSpPr txBox="1">
            <a:spLocks/>
          </p:cNvSpPr>
          <p:nvPr/>
        </p:nvSpPr>
        <p:spPr>
          <a:xfrm>
            <a:off x="761655" y="4283631"/>
            <a:ext cx="3429000" cy="11374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latin typeface="+mj-lt"/>
              </a:rPr>
              <a:t>Will not know what services they can realistically provide, </a:t>
            </a:r>
            <a:br>
              <a:rPr lang="en-US" sz="1600" dirty="0">
                <a:latin typeface="+mj-lt"/>
              </a:rPr>
            </a:br>
            <a:r>
              <a:rPr lang="en-US" sz="1600" dirty="0">
                <a:latin typeface="+mj-lt"/>
              </a:rPr>
              <a:t>so decisions tend to be subjective or broadly applied</a:t>
            </a:r>
          </a:p>
        </p:txBody>
      </p:sp>
      <p:sp>
        <p:nvSpPr>
          <p:cNvPr id="12" name="Content Placeholder 3">
            <a:extLst>
              <a:ext uri="{FF2B5EF4-FFF2-40B4-BE49-F238E27FC236}">
                <a16:creationId xmlns:a16="http://schemas.microsoft.com/office/drawing/2014/main" id="{053E8A51-B4B9-457A-0EE3-289846ACCDF4}"/>
              </a:ext>
            </a:extLst>
          </p:cNvPr>
          <p:cNvSpPr txBox="1">
            <a:spLocks/>
          </p:cNvSpPr>
          <p:nvPr/>
        </p:nvSpPr>
        <p:spPr>
          <a:xfrm>
            <a:off x="4504548" y="4283631"/>
            <a:ext cx="3314116" cy="11374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latin typeface="+mj-lt"/>
              </a:rPr>
              <a:t>Can become focused on </a:t>
            </a:r>
            <a:br>
              <a:rPr lang="en-US" sz="1600" dirty="0">
                <a:latin typeface="+mj-lt"/>
              </a:rPr>
            </a:br>
            <a:r>
              <a:rPr lang="en-US" sz="1600" dirty="0">
                <a:latin typeface="+mj-lt"/>
              </a:rPr>
              <a:t>their day-to-day tasks, </a:t>
            </a:r>
            <a:br>
              <a:rPr lang="en-US" sz="1600" dirty="0">
                <a:latin typeface="+mj-lt"/>
              </a:rPr>
            </a:br>
            <a:r>
              <a:rPr lang="en-US" sz="1600" dirty="0">
                <a:latin typeface="+mj-lt"/>
              </a:rPr>
              <a:t>and lose sight of why these tasks are important</a:t>
            </a:r>
          </a:p>
        </p:txBody>
      </p:sp>
      <p:sp>
        <p:nvSpPr>
          <p:cNvPr id="13" name="Content Placeholder 3">
            <a:extLst>
              <a:ext uri="{FF2B5EF4-FFF2-40B4-BE49-F238E27FC236}">
                <a16:creationId xmlns:a16="http://schemas.microsoft.com/office/drawing/2014/main" id="{6E0F597F-3FA6-B50D-2CE0-6ADEF1BFF27C}"/>
              </a:ext>
            </a:extLst>
          </p:cNvPr>
          <p:cNvSpPr txBox="1">
            <a:spLocks/>
          </p:cNvSpPr>
          <p:nvPr/>
        </p:nvSpPr>
        <p:spPr>
          <a:xfrm>
            <a:off x="8052708" y="4289172"/>
            <a:ext cx="3407227" cy="11374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spcBef>
                <a:spcPts val="300"/>
              </a:spcBef>
            </a:pPr>
            <a:r>
              <a:rPr lang="en-US" sz="1600" dirty="0">
                <a:latin typeface="+mj-lt"/>
              </a:rPr>
              <a:t>Has expectations, but doesn’t understand the bigger picture, so feedback becomes complaint-based and localized</a:t>
            </a:r>
          </a:p>
        </p:txBody>
      </p:sp>
      <p:sp>
        <p:nvSpPr>
          <p:cNvPr id="6" name="Rectangle 5">
            <a:extLst>
              <a:ext uri="{FF2B5EF4-FFF2-40B4-BE49-F238E27FC236}">
                <a16:creationId xmlns:a16="http://schemas.microsoft.com/office/drawing/2014/main" id="{6331813D-F406-0857-0AE8-1CE2758DA9E0}"/>
              </a:ext>
            </a:extLst>
          </p:cNvPr>
          <p:cNvSpPr/>
          <p:nvPr/>
        </p:nvSpPr>
        <p:spPr>
          <a:xfrm>
            <a:off x="1318981" y="2730239"/>
            <a:ext cx="2361864"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12FC9FED-C338-6714-9B8B-0EAE1EA0EE30}"/>
              </a:ext>
            </a:extLst>
          </p:cNvPr>
          <p:cNvSpPr txBox="1">
            <a:spLocks/>
          </p:cNvSpPr>
          <p:nvPr/>
        </p:nvSpPr>
        <p:spPr>
          <a:xfrm>
            <a:off x="1347164" y="2804532"/>
            <a:ext cx="2573299"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000" b="1" dirty="0">
                <a:solidFill>
                  <a:schemeClr val="bg1"/>
                </a:solidFill>
              </a:rPr>
              <a:t>Elected officials</a:t>
            </a:r>
          </a:p>
        </p:txBody>
      </p:sp>
      <p:grpSp>
        <p:nvGrpSpPr>
          <p:cNvPr id="23" name="Group 22">
            <a:extLst>
              <a:ext uri="{FF2B5EF4-FFF2-40B4-BE49-F238E27FC236}">
                <a16:creationId xmlns:a16="http://schemas.microsoft.com/office/drawing/2014/main" id="{73A80816-7AFC-DD3B-0DC0-8379FEAFEA07}"/>
              </a:ext>
            </a:extLst>
          </p:cNvPr>
          <p:cNvGrpSpPr/>
          <p:nvPr/>
        </p:nvGrpSpPr>
        <p:grpSpPr>
          <a:xfrm>
            <a:off x="5666258" y="2730239"/>
            <a:ext cx="1005077" cy="473528"/>
            <a:chOff x="5666258" y="2730239"/>
            <a:chExt cx="1005077" cy="473528"/>
          </a:xfrm>
        </p:grpSpPr>
        <p:sp>
          <p:nvSpPr>
            <p:cNvPr id="9" name="Rectangle 8">
              <a:extLst>
                <a:ext uri="{FF2B5EF4-FFF2-40B4-BE49-F238E27FC236}">
                  <a16:creationId xmlns:a16="http://schemas.microsoft.com/office/drawing/2014/main" id="{07EFFC40-2876-EEFE-2A16-71B1259D4FC4}"/>
                </a:ext>
              </a:extLst>
            </p:cNvPr>
            <p:cNvSpPr/>
            <p:nvPr/>
          </p:nvSpPr>
          <p:spPr>
            <a:xfrm>
              <a:off x="5666258" y="2730239"/>
              <a:ext cx="1005077"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3">
              <a:extLst>
                <a:ext uri="{FF2B5EF4-FFF2-40B4-BE49-F238E27FC236}">
                  <a16:creationId xmlns:a16="http://schemas.microsoft.com/office/drawing/2014/main" id="{24825F43-6933-12AC-A9D7-412190379C49}"/>
                </a:ext>
              </a:extLst>
            </p:cNvPr>
            <p:cNvSpPr txBox="1">
              <a:spLocks/>
            </p:cNvSpPr>
            <p:nvPr/>
          </p:nvSpPr>
          <p:spPr>
            <a:xfrm>
              <a:off x="5734654" y="2804532"/>
              <a:ext cx="928289"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000" b="1" dirty="0">
                  <a:solidFill>
                    <a:schemeClr val="bg1"/>
                  </a:solidFill>
                </a:rPr>
                <a:t>Staff</a:t>
              </a:r>
            </a:p>
          </p:txBody>
        </p:sp>
      </p:grpSp>
      <p:grpSp>
        <p:nvGrpSpPr>
          <p:cNvPr id="11" name="Group 10">
            <a:extLst>
              <a:ext uri="{FF2B5EF4-FFF2-40B4-BE49-F238E27FC236}">
                <a16:creationId xmlns:a16="http://schemas.microsoft.com/office/drawing/2014/main" id="{ABFEBEB2-C7EB-BA5C-35B4-10B8592EE257}"/>
              </a:ext>
            </a:extLst>
          </p:cNvPr>
          <p:cNvGrpSpPr/>
          <p:nvPr/>
        </p:nvGrpSpPr>
        <p:grpSpPr>
          <a:xfrm>
            <a:off x="9151389" y="2735218"/>
            <a:ext cx="1187215" cy="473528"/>
            <a:chOff x="9151389" y="2735218"/>
            <a:chExt cx="1187215" cy="473528"/>
          </a:xfrm>
        </p:grpSpPr>
        <p:sp>
          <p:nvSpPr>
            <p:cNvPr id="10" name="Rectangle 9">
              <a:extLst>
                <a:ext uri="{FF2B5EF4-FFF2-40B4-BE49-F238E27FC236}">
                  <a16:creationId xmlns:a16="http://schemas.microsoft.com/office/drawing/2014/main" id="{E0849F20-73B3-DC90-7569-78004073D82D}"/>
                </a:ext>
              </a:extLst>
            </p:cNvPr>
            <p:cNvSpPr/>
            <p:nvPr/>
          </p:nvSpPr>
          <p:spPr>
            <a:xfrm>
              <a:off x="9151389" y="2735218"/>
              <a:ext cx="1187214"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3">
              <a:extLst>
                <a:ext uri="{FF2B5EF4-FFF2-40B4-BE49-F238E27FC236}">
                  <a16:creationId xmlns:a16="http://schemas.microsoft.com/office/drawing/2014/main" id="{CE6870DA-E5C5-243F-DAD4-E2F35D6ADFAE}"/>
                </a:ext>
              </a:extLst>
            </p:cNvPr>
            <p:cNvSpPr txBox="1">
              <a:spLocks/>
            </p:cNvSpPr>
            <p:nvPr/>
          </p:nvSpPr>
          <p:spPr>
            <a:xfrm>
              <a:off x="9239692" y="2804532"/>
              <a:ext cx="1098912"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000" b="1" dirty="0">
                  <a:solidFill>
                    <a:schemeClr val="bg1"/>
                  </a:solidFill>
                </a:rPr>
                <a:t>Public</a:t>
              </a:r>
            </a:p>
          </p:txBody>
        </p:sp>
      </p:grpSp>
      <p:pic>
        <p:nvPicPr>
          <p:cNvPr id="24" name="Picture 23">
            <a:extLst>
              <a:ext uri="{FF2B5EF4-FFF2-40B4-BE49-F238E27FC236}">
                <a16:creationId xmlns:a16="http://schemas.microsoft.com/office/drawing/2014/main" id="{94F463A0-743B-7EEF-8653-C96AA45C1F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0517" y="3391696"/>
            <a:ext cx="821079" cy="821079"/>
          </a:xfrm>
          <a:prstGeom prst="rect">
            <a:avLst/>
          </a:prstGeom>
        </p:spPr>
      </p:pic>
      <p:pic>
        <p:nvPicPr>
          <p:cNvPr id="26" name="Picture 25">
            <a:extLst>
              <a:ext uri="{FF2B5EF4-FFF2-40B4-BE49-F238E27FC236}">
                <a16:creationId xmlns:a16="http://schemas.microsoft.com/office/drawing/2014/main" id="{5246BE17-5E3B-FA25-C0B3-8B2564BC97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26732" y="3391697"/>
            <a:ext cx="821078" cy="821078"/>
          </a:xfrm>
          <a:prstGeom prst="rect">
            <a:avLst/>
          </a:prstGeom>
        </p:spPr>
      </p:pic>
      <p:pic>
        <p:nvPicPr>
          <p:cNvPr id="28" name="Picture 27">
            <a:extLst>
              <a:ext uri="{FF2B5EF4-FFF2-40B4-BE49-F238E27FC236}">
                <a16:creationId xmlns:a16="http://schemas.microsoft.com/office/drawing/2014/main" id="{24B50FB8-8C12-C88E-1729-0557514FE5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1261" y="3391697"/>
            <a:ext cx="821078" cy="821078"/>
          </a:xfrm>
          <a:prstGeom prst="rect">
            <a:avLst/>
          </a:prstGeom>
        </p:spPr>
      </p:pic>
    </p:spTree>
    <p:extLst>
      <p:ext uri="{BB962C8B-B14F-4D97-AF65-F5344CB8AC3E}">
        <p14:creationId xmlns:p14="http://schemas.microsoft.com/office/powerpoint/2010/main" val="289515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756C77A-DEB2-70B9-77A9-6B2B7F36F4B7}"/>
              </a:ext>
            </a:extLst>
          </p:cNvPr>
          <p:cNvSpPr txBox="1">
            <a:spLocks/>
          </p:cNvSpPr>
          <p:nvPr/>
        </p:nvSpPr>
        <p:spPr>
          <a:xfrm>
            <a:off x="752226" y="2530581"/>
            <a:ext cx="5602700" cy="38914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en-US" sz="2000" b="1" dirty="0">
                <a:latin typeface="Montserrat" pitchFamily="2" charset="77"/>
              </a:rPr>
              <a:t>Ensuring consistency </a:t>
            </a:r>
            <a:r>
              <a:rPr lang="en-US" sz="2000" dirty="0">
                <a:latin typeface="Montserrat "/>
              </a:rPr>
              <a:t>between our goals as a local government and the daily activities of our staff.</a:t>
            </a:r>
          </a:p>
          <a:p>
            <a:pPr marL="285750" indent="-285750">
              <a:lnSpc>
                <a:spcPct val="120000"/>
              </a:lnSpc>
              <a:spcBef>
                <a:spcPts val="600"/>
              </a:spcBef>
              <a:buFont typeface="Arial"/>
              <a:buChar char="•"/>
            </a:pPr>
            <a:r>
              <a:rPr lang="en-US" sz="2000" b="1" dirty="0">
                <a:latin typeface="Montserrat" pitchFamily="2" charset="77"/>
              </a:rPr>
              <a:t>Inspiring staff </a:t>
            </a:r>
            <a:r>
              <a:rPr lang="en-US" sz="2000" dirty="0">
                <a:latin typeface="Montserrat "/>
              </a:rPr>
              <a:t>to improve productivity through a more engaged workforce.</a:t>
            </a:r>
          </a:p>
          <a:p>
            <a:pPr marL="285750" indent="-285750">
              <a:lnSpc>
                <a:spcPct val="120000"/>
              </a:lnSpc>
              <a:spcBef>
                <a:spcPts val="600"/>
              </a:spcBef>
              <a:buFont typeface="Arial"/>
              <a:buChar char="•"/>
            </a:pPr>
            <a:r>
              <a:rPr lang="en-US" sz="2000" b="1" dirty="0">
                <a:latin typeface="Montserrat" pitchFamily="2" charset="77"/>
              </a:rPr>
              <a:t>Measuring</a:t>
            </a:r>
            <a:r>
              <a:rPr lang="en-US" sz="2000" dirty="0">
                <a:latin typeface="Montserrat "/>
              </a:rPr>
              <a:t> how well we’re working towards our vision, and whether </a:t>
            </a:r>
            <a:br>
              <a:rPr lang="en-US" sz="2000" dirty="0">
                <a:latin typeface="Montserrat "/>
              </a:rPr>
            </a:br>
            <a:r>
              <a:rPr lang="en-US" sz="2000" dirty="0">
                <a:latin typeface="Montserrat "/>
              </a:rPr>
              <a:t>we’re delivering the services that </a:t>
            </a:r>
            <a:br>
              <a:rPr lang="en-US" sz="2000" dirty="0">
                <a:latin typeface="Montserrat "/>
              </a:rPr>
            </a:br>
            <a:r>
              <a:rPr lang="en-US" sz="2000" dirty="0">
                <a:latin typeface="Montserrat "/>
              </a:rPr>
              <a:t>our customers need and expect.</a:t>
            </a:r>
          </a:p>
        </p:txBody>
      </p:sp>
      <p:sp>
        <p:nvSpPr>
          <p:cNvPr id="2" name="Title 1">
            <a:extLst>
              <a:ext uri="{FF2B5EF4-FFF2-40B4-BE49-F238E27FC236}">
                <a16:creationId xmlns:a16="http://schemas.microsoft.com/office/drawing/2014/main" id="{8A05D4F3-8ECE-2FE9-C17F-1CF894D2E331}"/>
              </a:ext>
            </a:extLst>
          </p:cNvPr>
          <p:cNvSpPr txBox="1">
            <a:spLocks/>
          </p:cNvSpPr>
          <p:nvPr/>
        </p:nvSpPr>
        <p:spPr>
          <a:xfrm>
            <a:off x="752226" y="765541"/>
            <a:ext cx="7161262" cy="1531090"/>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US" dirty="0">
                <a:latin typeface="Montserrat Medium"/>
              </a:rPr>
              <a:t>Benefits of establishing </a:t>
            </a:r>
            <a:br>
              <a:rPr lang="en-US" dirty="0">
                <a:latin typeface="Montserrat Medium"/>
              </a:rPr>
            </a:br>
            <a:r>
              <a:rPr lang="en-US" dirty="0">
                <a:latin typeface="Montserrat Medium"/>
              </a:rPr>
              <a:t>and documenting </a:t>
            </a:r>
            <a:br>
              <a:rPr lang="en-US" dirty="0">
                <a:latin typeface="Montserrat Medium"/>
              </a:rPr>
            </a:br>
            <a:r>
              <a:rPr lang="en-US" dirty="0">
                <a:latin typeface="Montserrat Medium"/>
              </a:rPr>
              <a:t>levels of service</a:t>
            </a:r>
            <a:endParaRPr lang="en-US" dirty="0"/>
          </a:p>
        </p:txBody>
      </p:sp>
      <p:pic>
        <p:nvPicPr>
          <p:cNvPr id="4" name="Picture 3">
            <a:extLst>
              <a:ext uri="{FF2B5EF4-FFF2-40B4-BE49-F238E27FC236}">
                <a16:creationId xmlns:a16="http://schemas.microsoft.com/office/drawing/2014/main" id="{4AF779A3-B0A2-2259-D03E-26DB345D3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412" y="0"/>
            <a:ext cx="6454588" cy="6858000"/>
          </a:xfrm>
          <a:prstGeom prst="rect">
            <a:avLst/>
          </a:prstGeom>
        </p:spPr>
      </p:pic>
    </p:spTree>
    <p:extLst>
      <p:ext uri="{BB962C8B-B14F-4D97-AF65-F5344CB8AC3E}">
        <p14:creationId xmlns:p14="http://schemas.microsoft.com/office/powerpoint/2010/main" val="23369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8AE6834-97F5-C818-D4A5-5E393A593B35}"/>
              </a:ext>
            </a:extLst>
          </p:cNvPr>
          <p:cNvSpPr txBox="1">
            <a:spLocks/>
          </p:cNvSpPr>
          <p:nvPr/>
        </p:nvSpPr>
        <p:spPr>
          <a:xfrm>
            <a:off x="5405642" y="1866499"/>
            <a:ext cx="6125216" cy="31250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en-US" sz="2000" b="1" dirty="0">
                <a:latin typeface="Montserrat" pitchFamily="2" charset="77"/>
              </a:rPr>
              <a:t>Clarifying expectations </a:t>
            </a:r>
            <a:r>
              <a:rPr lang="en-US" sz="2000" dirty="0">
                <a:latin typeface="Montserrat "/>
              </a:rPr>
              <a:t>for our customers, including what services we are not providing, and why.</a:t>
            </a:r>
          </a:p>
          <a:p>
            <a:pPr marL="285750" indent="-285750">
              <a:lnSpc>
                <a:spcPct val="120000"/>
              </a:lnSpc>
              <a:spcBef>
                <a:spcPts val="600"/>
              </a:spcBef>
              <a:buFont typeface="Arial"/>
              <a:buChar char="•"/>
            </a:pPr>
            <a:r>
              <a:rPr lang="en-US" sz="2000" b="1" dirty="0">
                <a:latin typeface="Montserrat" pitchFamily="2" charset="77"/>
              </a:rPr>
              <a:t>Assessing expectations </a:t>
            </a:r>
            <a:r>
              <a:rPr lang="en-US" sz="2000" dirty="0">
                <a:latin typeface="Montserrat "/>
              </a:rPr>
              <a:t>against what’s affordable. (within our budget)</a:t>
            </a:r>
          </a:p>
          <a:p>
            <a:pPr marL="285750" indent="-285750">
              <a:lnSpc>
                <a:spcPct val="120000"/>
              </a:lnSpc>
              <a:spcBef>
                <a:spcPts val="600"/>
              </a:spcBef>
              <a:buFont typeface="Arial"/>
              <a:buChar char="•"/>
            </a:pPr>
            <a:r>
              <a:rPr lang="en-US" sz="2000" b="1" dirty="0">
                <a:latin typeface="Montserrat" pitchFamily="2" charset="77"/>
              </a:rPr>
              <a:t>Assessing changing demands </a:t>
            </a:r>
            <a:r>
              <a:rPr lang="en-US" sz="2000" dirty="0">
                <a:latin typeface="Montserrat "/>
              </a:rPr>
              <a:t>– there may be a need to shift the services we provide, </a:t>
            </a:r>
            <a:br>
              <a:rPr lang="en-US" sz="2000" dirty="0">
                <a:latin typeface="Montserrat "/>
              </a:rPr>
            </a:br>
            <a:r>
              <a:rPr lang="en-US" sz="2000" dirty="0">
                <a:latin typeface="Montserrat "/>
              </a:rPr>
              <a:t>or the levels at which we provide them.</a:t>
            </a:r>
          </a:p>
          <a:p>
            <a:endParaRPr lang="en-CA" dirty="0"/>
          </a:p>
        </p:txBody>
      </p:sp>
      <p:pic>
        <p:nvPicPr>
          <p:cNvPr id="5" name="Picture 4">
            <a:extLst>
              <a:ext uri="{FF2B5EF4-FFF2-40B4-BE49-F238E27FC236}">
                <a16:creationId xmlns:a16="http://schemas.microsoft.com/office/drawing/2014/main" id="{B9380FD9-E321-8DC0-1AC8-1194BFCB2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9189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MF PPT Template">
  <a:themeElements>
    <a:clrScheme name="FCM GMF">
      <a:dk1>
        <a:srgbClr val="3B3B3B"/>
      </a:dk1>
      <a:lt1>
        <a:sysClr val="window" lastClr="FFFFFF"/>
      </a:lt1>
      <a:dk2>
        <a:srgbClr val="008942"/>
      </a:dk2>
      <a:lt2>
        <a:srgbClr val="AFE028"/>
      </a:lt2>
      <a:accent1>
        <a:srgbClr val="AFE028"/>
      </a:accent1>
      <a:accent2>
        <a:srgbClr val="008942"/>
      </a:accent2>
      <a:accent3>
        <a:srgbClr val="16B4D8"/>
      </a:accent3>
      <a:accent4>
        <a:srgbClr val="860038"/>
      </a:accent4>
      <a:accent5>
        <a:srgbClr val="706D84"/>
      </a:accent5>
      <a:accent6>
        <a:srgbClr val="434358"/>
      </a:accent6>
      <a:hlink>
        <a:srgbClr val="0563C1"/>
      </a:hlink>
      <a:folHlink>
        <a:srgbClr val="954F72"/>
      </a:folHlink>
    </a:clrScheme>
    <a:fontScheme name="Custom 2">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F PPT Template" id="{649F6170-3B49-4365-B796-F67A23526EE3}" vid="{CC66A2AD-136B-414C-86B4-8B47A888DF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e63ade-ab82-4a83-b504-a022de2b78f6">
      <Terms xmlns="http://schemas.microsoft.com/office/infopath/2007/PartnerControls"/>
    </lcf76f155ced4ddcb4097134ff3c332f>
    <TaxCatchAll xmlns="ccae1c0b-e2bf-457b-af4c-451f8c637e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4AAEA534C0004FB02ED2D5AC8CB1D7" ma:contentTypeVersion="18" ma:contentTypeDescription="Create a new document." ma:contentTypeScope="" ma:versionID="739d22e3aeab93d6dc32648b76c3949a">
  <xsd:schema xmlns:xsd="http://www.w3.org/2001/XMLSchema" xmlns:xs="http://www.w3.org/2001/XMLSchema" xmlns:p="http://schemas.microsoft.com/office/2006/metadata/properties" xmlns:ns2="a5e63ade-ab82-4a83-b504-a022de2b78f6" xmlns:ns3="ccae1c0b-e2bf-457b-af4c-451f8c637e52" targetNamespace="http://schemas.microsoft.com/office/2006/metadata/properties" ma:root="true" ma:fieldsID="3607fd7de73ffcf61b8e355274cb3b92" ns2:_="" ns3:_="">
    <xsd:import namespace="a5e63ade-ab82-4a83-b504-a022de2b78f6"/>
    <xsd:import namespace="ccae1c0b-e2bf-457b-af4c-451f8c637e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63ade-ab82-4a83-b504-a022de2b7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ba914-f169-47ff-a93b-9f4ea1b730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ae1c0b-e2bf-457b-af4c-451f8c637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a0612b-f870-44a2-812d-c7ff66a9fbc7}" ma:internalName="TaxCatchAll" ma:showField="CatchAllData" ma:web="ccae1c0b-e2bf-457b-af4c-451f8c637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85BFAA-4A9B-4A45-9D39-0540ED3A018E}">
  <ds:schemaRefs>
    <ds:schemaRef ds:uri="http://schemas.microsoft.com/sharepoint/v3/contenttype/forms"/>
  </ds:schemaRefs>
</ds:datastoreItem>
</file>

<file path=customXml/itemProps2.xml><?xml version="1.0" encoding="utf-8"?>
<ds:datastoreItem xmlns:ds="http://schemas.openxmlformats.org/officeDocument/2006/customXml" ds:itemID="{7749D774-7D94-48CB-ADD4-E5A7570CC00F}">
  <ds:schemaRefs>
    <ds:schemaRef ds:uri="http://schemas.openxmlformats.org/package/2006/metadata/core-properties"/>
    <ds:schemaRef ds:uri="http://purl.org/dc/dcmitype/"/>
    <ds:schemaRef ds:uri="6a0e4e57-1c62-4517-a536-ec3c9eaa9158"/>
    <ds:schemaRef ds:uri="1f2435d1-e123-45e5-8037-c6a33e676418"/>
    <ds:schemaRef ds:uri="http://schemas.microsoft.com/office/2006/documentManagement/types"/>
    <ds:schemaRef ds:uri="http://purl.org/dc/elements/1.1/"/>
    <ds:schemaRef ds:uri="http://www.w3.org/XML/1998/namespace"/>
    <ds:schemaRef ds:uri="http://schemas.microsoft.com/office/2006/metadata/properties"/>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7AFF1A07-567F-44E6-BF5D-615D86E2F956}"/>
</file>

<file path=docProps/app.xml><?xml version="1.0" encoding="utf-8"?>
<Properties xmlns="http://schemas.openxmlformats.org/officeDocument/2006/extended-properties" xmlns:vt="http://schemas.openxmlformats.org/officeDocument/2006/docPropsVTypes">
  <Template>GMF PPT Template</Template>
  <TotalTime>3816</TotalTime>
  <Words>3012</Words>
  <Application>Microsoft Macintosh PowerPoint</Application>
  <PresentationFormat>Widescreen</PresentationFormat>
  <Paragraphs>200</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Calibri</vt:lpstr>
      <vt:lpstr>Courier New</vt:lpstr>
      <vt:lpstr>Montserrat</vt:lpstr>
      <vt:lpstr>Montserrat </vt:lpstr>
      <vt:lpstr>Montserrat ExtraBold</vt:lpstr>
      <vt:lpstr>Montserrat Medium</vt:lpstr>
      <vt:lpstr>Wingdings</vt:lpstr>
      <vt:lpstr>GMF PPT Template</vt:lpstr>
      <vt:lpstr>Why document  levels of service?</vt:lpstr>
      <vt:lpstr>We document levels of service to…  Bring our community’s  vision into focus</vt:lpstr>
      <vt:lpstr>PowerPoint Presentation</vt:lpstr>
      <vt:lpstr>Consider</vt:lpstr>
      <vt:lpstr>PowerPoint Presentation</vt:lpstr>
      <vt:lpstr>Why document levels of service?</vt:lpstr>
      <vt:lpstr>If we do not document  and measure levels of service…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Smithers</dc:creator>
  <cp:lastModifiedBy>Eric Lapointe</cp:lastModifiedBy>
  <cp:revision>442</cp:revision>
  <cp:lastPrinted>2024-08-20T19:08:43Z</cp:lastPrinted>
  <dcterms:created xsi:type="dcterms:W3CDTF">2023-07-31T13:17:37Z</dcterms:created>
  <dcterms:modified xsi:type="dcterms:W3CDTF">2024-10-22T12:34:27Z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0x0101008F4AAEA534C0004FB02ED2D5AC8CB1D7</vt:lpwstr>
  </property>
  <property fmtid="{D5CDD505-2E9C-101B-9397-08002B2CF9AE}" pid="3" name="MediaServiceImageTags">
    <vt:lpwstr/>
  </property>
</Properties>
</file>