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63" r:id="rId6"/>
    <p:sldId id="1950" r:id="rId7"/>
    <p:sldId id="1949" r:id="rId8"/>
    <p:sldId id="1956" r:id="rId9"/>
    <p:sldId id="257" r:id="rId10"/>
    <p:sldId id="271" r:id="rId11"/>
    <p:sldId id="1951" r:id="rId12"/>
    <p:sldId id="1957" r:id="rId13"/>
    <p:sldId id="1953" r:id="rId14"/>
    <p:sldId id="1952" r:id="rId15"/>
    <p:sldId id="1958" r:id="rId16"/>
    <p:sldId id="19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65646"/>
  </p:normalViewPr>
  <p:slideViewPr>
    <p:cSldViewPr snapToGrid="0">
      <p:cViewPr varScale="1">
        <p:scale>
          <a:sx n="79" d="100"/>
          <a:sy n="79" d="100"/>
        </p:scale>
        <p:origin x="296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590D9-33B1-42B1-A7F3-75A6B2031E92}" type="datetimeFigureOut">
              <a:rPr lang="en-CA" smtClean="0"/>
              <a:t>2024-10-17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60990-B284-41F8-8DC3-6A8DBCA69966}" type="slidenum">
              <a:rPr lang="en-CA" smtClean="0"/>
              <a:t>‹#›</a:t>
            </a:fld>
            <a:endParaRPr lang="en-CA"/>
          </a:p>
        </p:txBody>
      </p:sp>
    </p:spTree>
    <p:extLst>
      <p:ext uri="{BB962C8B-B14F-4D97-AF65-F5344CB8AC3E}">
        <p14:creationId xmlns:p14="http://schemas.microsoft.com/office/powerpoint/2010/main" val="238091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Public : </a:t>
            </a:r>
            <a:r>
              <a:rPr lang="fr-CA" sz="1800" dirty="0">
                <a:effectLst/>
                <a:latin typeface="Aptos" panose="020B0004020202020204" pitchFamily="34" charset="0"/>
                <a:ea typeface="MS Mincho" panose="02020609040205080304" pitchFamily="49" charset="-128"/>
                <a:cs typeface="Arial" panose="020B0604020202020204" pitchFamily="34" charset="0"/>
              </a:rPr>
              <a:t>Personnel du gouvernement local effectuant des présentations aux élus</a:t>
            </a:r>
            <a:r>
              <a:rPr lang="fr-CA" dirty="0">
                <a:effectLst/>
                <a:latin typeface="Aptos" panose="020B0004020202020204" pitchFamily="34" charset="0"/>
                <a:ea typeface="MS Mincho" panose="02020609040205080304" pitchFamily="49" charset="-128"/>
                <a:cs typeface="Arial" panose="020B0604020202020204" pitchFamily="34" charset="0"/>
              </a:rPr>
              <a:t> </a:t>
            </a:r>
          </a:p>
          <a:p>
            <a:pPr>
              <a:lnSpc>
                <a:spcPct val="107000"/>
              </a:lnSpc>
              <a:spcAft>
                <a:spcPts val="800"/>
              </a:spcAft>
            </a:pPr>
            <a:r>
              <a:rPr lang="fr-CA" sz="1200" b="1" dirty="0">
                <a:solidFill>
                  <a:srgbClr val="000000"/>
                </a:solidFill>
                <a:effectLst/>
                <a:latin typeface="Aptos"/>
                <a:ea typeface="Jacobs Chronos" panose="020B0603030503030204" pitchFamily="34" charset="0"/>
                <a:cs typeface="Jacobs Chronos" panose="020B0603030503030204" pitchFamily="34" charset="0"/>
              </a:rPr>
              <a:t>Gouvernements locaux cibles : </a:t>
            </a:r>
            <a:r>
              <a:rPr lang="fr-CA" sz="1200" b="0" dirty="0">
                <a:solidFill>
                  <a:srgbClr val="000000"/>
                </a:solidFill>
                <a:effectLst/>
                <a:latin typeface="Aptos"/>
                <a:ea typeface="Jacobs Chronos" panose="020B0603030503030204" pitchFamily="34" charset="0"/>
                <a:cs typeface="Jacobs Chronos" panose="020B0603030503030204" pitchFamily="34" charset="0"/>
              </a:rPr>
              <a:t>Petits à moyens, qui sont au début de leur parcours
</a:t>
            </a:r>
            <a:r>
              <a:rPr lang="fr-CA"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Applicabilité : </a:t>
            </a:r>
            <a:r>
              <a:rPr lang="fr-CA"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Tous les gouvernements locaux du Canada qui se penchent sur les niveaux de service
</a:t>
            </a:r>
            <a:endParaRPr lang="en-US"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endParaRPr>
          </a:p>
          <a:p>
            <a:pPr marL="0" marR="0">
              <a:lnSpc>
                <a:spcPct val="107000"/>
              </a:lnSpc>
              <a:spcBef>
                <a:spcPts val="0"/>
              </a:spcBef>
              <a:spcAft>
                <a:spcPts val="800"/>
              </a:spcAft>
            </a:pPr>
            <a:r>
              <a:rPr lang="fr-CA" sz="1200" b="1"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b="0" dirty="0">
                <a:solidFill>
                  <a:srgbClr val="000000"/>
                </a:solidFill>
                <a:effectLst/>
                <a:latin typeface="Aptos" panose="020B0004020202020204" pitchFamily="34" charset="0"/>
                <a:ea typeface="Jacobs Chronos" panose="020B0603030503030204" pitchFamily="34" charset="0"/>
                <a:cs typeface="Jacobs Chronos" panose="020B0603030503030204" pitchFamily="34" charset="0"/>
              </a:rPr>
              <a:t>Cette présentation a pour but de vous aider à </a:t>
            </a:r>
            <a:r>
              <a:rPr lang="fr-CA"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susciter l’adhésion au fait de documenter les niveaux de service, plus particulièrement en soutenant votre communication avec les élus.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Nous vous encourageons à modifier les diapositives selon vos besoins et à les intégrer dans une présentation de plus grande envergure ou à utiliser le contenu pour préparer une séance d’information pour le Conseil sur les niveaux de service dans le cadre de votre parcours de gestion des actifs.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Pour contextualiser l’introduction aux niveaux de service, il serait utile de mettre en lumière le parcours de votre gouvernement local en matière de gestion des actifs, les étapes clés ou les priorités.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rgbClr val="000000"/>
                </a:solidFill>
                <a:effectLst/>
                <a:latin typeface="Aptos" panose="020B0004020202020204" pitchFamily="34" charset="0"/>
                <a:ea typeface="Times New Roman" panose="02020603050405020304" pitchFamily="18" charset="0"/>
                <a:cs typeface="Jacobs Chronos" panose="020B0603030503030204" pitchFamily="34" charset="0"/>
              </a:rPr>
              <a:t>Examinons l’importance de définir et de mesurer nos niveaux de prestation de services.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i="1" dirty="0">
              <a:solidFill>
                <a:srgbClr val="000000"/>
              </a:solidFill>
              <a:effectLst/>
              <a:latin typeface="Aptos" panose="020B0004020202020204" pitchFamily="34" charset="0"/>
              <a:ea typeface="MS Mincho" panose="02020609040205080304" pitchFamily="49" charset="-128"/>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i="1" dirty="0">
                <a:effectLst/>
                <a:latin typeface="Aptos" panose="020B0004020202020204" pitchFamily="34" charset="0"/>
                <a:ea typeface="MS Mincho" panose="02020609040205080304" pitchFamily="49" charset="-128"/>
                <a:cs typeface="Arial" panose="020B0604020202020204" pitchFamily="34" charset="0"/>
              </a:rPr>
              <a:t>Cette ressource a été produite par le Programme de gestion des actifs municipaux, mis en œuvre par la Fédération canadienne des municipalités (FCM) et financé par le gouvernement du Canada.</a:t>
            </a: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i="1" dirty="0">
                <a:effectLst/>
                <a:latin typeface="Aptos" panose="020B0004020202020204" pitchFamily="34" charset="0"/>
                <a:ea typeface="MS Mincho" panose="02020609040205080304" pitchFamily="49" charset="-128"/>
                <a:cs typeface="Arial" panose="020B0604020202020204" pitchFamily="34" charset="0"/>
              </a:rPr>
              <a:t>© 2024. Fédération canadienne des municipalités. Tous droits réservés.</a:t>
            </a:r>
          </a:p>
        </p:txBody>
      </p:sp>
      <p:sp>
        <p:nvSpPr>
          <p:cNvPr id="4" name="Slide Number Placeholder 3"/>
          <p:cNvSpPr>
            <a:spLocks noGrp="1"/>
          </p:cNvSpPr>
          <p:nvPr>
            <p:ph type="sldNum" sz="quarter" idx="5"/>
          </p:nvPr>
        </p:nvSpPr>
        <p:spPr/>
        <p:txBody>
          <a:bodyPr/>
          <a:lstStyle/>
          <a:p>
            <a:fld id="{6DF60990-B284-41F8-8DC3-6A8DBCA69966}" type="slidenum">
              <a:rPr lang="en-CA" smtClean="0"/>
              <a:t>1</a:t>
            </a:fld>
            <a:endParaRPr lang="en-CA"/>
          </a:p>
        </p:txBody>
      </p:sp>
    </p:spTree>
    <p:extLst>
      <p:ext uri="{BB962C8B-B14F-4D97-AF65-F5344CB8AC3E}">
        <p14:creationId xmlns:p14="http://schemas.microsoft.com/office/powerpoint/2010/main" val="2379928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0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indent="-285750">
              <a:lnSpc>
                <a:spcPct val="107000"/>
              </a:lnSpc>
              <a:spcAft>
                <a:spcPts val="800"/>
              </a:spcAft>
              <a:buFont typeface="Wingdings" panose="05000000000000000000" pitchFamily="2" charset="2"/>
              <a:buChar char="§"/>
              <a:defRPr/>
            </a:pPr>
            <a:r>
              <a:rPr lang="fr-CA" sz="1000" dirty="0">
                <a:solidFill>
                  <a:schemeClr val="tx1"/>
                </a:solidFill>
                <a:latin typeface="Aptos"/>
                <a:cs typeface="Jacobs Chronos" panose="020B0603030503030204" pitchFamily="34" charset="0"/>
                <a:sym typeface="Verdana"/>
              </a:rPr>
              <a:t>L’objectif de cette diapositive est de </a:t>
            </a:r>
            <a:r>
              <a:rPr lang="fr-CA" dirty="0">
                <a:latin typeface="Aptos"/>
                <a:cs typeface="Jacobs Chronos" panose="020B0603030503030204" pitchFamily="34" charset="0"/>
                <a:sym typeface="Verdana"/>
              </a:rPr>
              <a:t>mettre en évidence</a:t>
            </a:r>
            <a:r>
              <a:rPr lang="fr-CA" sz="1000" dirty="0">
                <a:solidFill>
                  <a:schemeClr val="tx1"/>
                </a:solidFill>
                <a:latin typeface="Aptos"/>
                <a:cs typeface="Jacobs Chronos" panose="020B0603030503030204" pitchFamily="34" charset="0"/>
                <a:sym typeface="Verdana"/>
              </a:rPr>
              <a:t> l’équilibre permanent de la prestation de services.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indent="-285750">
              <a:lnSpc>
                <a:spcPct val="107000"/>
              </a:lnSpc>
              <a:spcAft>
                <a:spcPts val="800"/>
              </a:spcAft>
              <a:buFont typeface="Wingdings" panose="05000000000000000000" pitchFamily="2" charset="2"/>
              <a:buChar char="§"/>
              <a:defRPr/>
            </a:pPr>
            <a:r>
              <a:rPr lang="fr-CA" sz="1000" dirty="0">
                <a:solidFill>
                  <a:schemeClr val="tx1"/>
                </a:solidFill>
                <a:effectLst/>
                <a:latin typeface="Aptos"/>
                <a:ea typeface="Times New Roman" panose="02020603050405020304" pitchFamily="18" charset="0"/>
                <a:cs typeface="Jacobs Chronos" panose="020B0603030503030204" pitchFamily="34" charset="0"/>
              </a:rPr>
              <a:t>Souligner </a:t>
            </a:r>
            <a:r>
              <a:rPr lang="fr-CA" dirty="0">
                <a:latin typeface="Aptos"/>
                <a:ea typeface="Times New Roman" panose="02020603050405020304" pitchFamily="18" charset="0"/>
                <a:cs typeface="Jacobs Chronos" panose="020B0603030503030204" pitchFamily="34" charset="0"/>
              </a:rPr>
              <a:t>le fait que l’alignement des objectifs stratégiques avec les attentes de la collectivité et les performances techniques garantit à la fois l’efficacité et la qualité de la prestation de services. </a:t>
            </a:r>
          </a:p>
          <a:p>
            <a:pPr>
              <a:lnSpc>
                <a:spcPct val="107000"/>
              </a:lnSpc>
              <a:spcAft>
                <a:spcPts val="800"/>
              </a:spcAft>
              <a:defRPr/>
            </a:pPr>
            <a:endParaRPr lang="en-US" dirty="0">
              <a:latin typeface="Aptos"/>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b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Il s’agit d’un équilibre permanent entre les besoins de la collectivité et les coûts de la prestation de services, les risques de ne pas fournir les services au niveau attendu et notre rendement en matière de prestation de services.</a:t>
            </a:r>
            <a:br>
              <a:rPr lang="fr-CA" sz="1200" dirty="0">
                <a:effectLst/>
                <a:latin typeface="Aptos" panose="020B0004020202020204" pitchFamily="34" charset="0"/>
                <a:ea typeface="Times New Roman" panose="02020603050405020304" pitchFamily="18" charset="0"/>
                <a:cs typeface="Arial" panose="020B060402020202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Il ne s’agit pas de quelque chose de nouveau pour nous. Nous fournissons des services depuis des générations. C'est l’occasion d’aligner et de simplifier la prestation de services.</a:t>
            </a:r>
          </a:p>
        </p:txBody>
      </p:sp>
      <p:sp>
        <p:nvSpPr>
          <p:cNvPr id="4" name="Slide Number Placeholder 3"/>
          <p:cNvSpPr>
            <a:spLocks noGrp="1"/>
          </p:cNvSpPr>
          <p:nvPr>
            <p:ph type="sldNum" sz="quarter" idx="5"/>
          </p:nvPr>
        </p:nvSpPr>
        <p:spPr/>
        <p:txBody>
          <a:bodyPr/>
          <a:lstStyle/>
          <a:p>
            <a:fld id="{6DF60990-B284-41F8-8DC3-6A8DBCA69966}" type="slidenum">
              <a:rPr lang="en-CA" smtClean="0"/>
              <a:t>10</a:t>
            </a:fld>
            <a:endParaRPr lang="en-CA"/>
          </a:p>
        </p:txBody>
      </p:sp>
    </p:spTree>
    <p:extLst>
      <p:ext uri="{BB962C8B-B14F-4D97-AF65-F5344CB8AC3E}">
        <p14:creationId xmlns:p14="http://schemas.microsoft.com/office/powerpoint/2010/main" val="307656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r>
              <a:rPr lang="fr-CA" sz="1800" dirty="0">
                <a:effectLst/>
                <a:latin typeface="Aptos" panose="020B0004020202020204" pitchFamily="34" charset="0"/>
                <a:ea typeface="Aptos" panose="020B0004020202020204" pitchFamily="34" charset="0"/>
                <a:cs typeface="Aptos" panose="020B0004020202020204" pitchFamily="34" charset="0"/>
              </a:rPr>
              <a:t>Ce glossaire a pour but de fournir des définitions claires et concises des termes importants liés aux niveaux de service. Il peut être utilisé comme outil de référence lors de discussions, de présentations et de séances de formation afin de s’assurer que toutes les parties prenantes ont une compréhension commune des concepts clés.</a:t>
            </a:r>
          </a:p>
        </p:txBody>
      </p:sp>
      <p:sp>
        <p:nvSpPr>
          <p:cNvPr id="4" name="Slide Number Placeholder 3"/>
          <p:cNvSpPr>
            <a:spLocks noGrp="1"/>
          </p:cNvSpPr>
          <p:nvPr>
            <p:ph type="sldNum" sz="quarter" idx="5"/>
          </p:nvPr>
        </p:nvSpPr>
        <p:spPr/>
        <p:txBody>
          <a:bodyPr/>
          <a:lstStyle/>
          <a:p>
            <a:fld id="{6DF60990-B284-41F8-8DC3-6A8DBCA69966}" type="slidenum">
              <a:rPr lang="en-CA" smtClean="0"/>
              <a:t>11</a:t>
            </a:fld>
            <a:endParaRPr lang="en-CA"/>
          </a:p>
        </p:txBody>
      </p:sp>
    </p:spTree>
    <p:extLst>
      <p:ext uri="{BB962C8B-B14F-4D97-AF65-F5344CB8AC3E}">
        <p14:creationId xmlns:p14="http://schemas.microsoft.com/office/powerpoint/2010/main" val="340407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ptos" panose="020B0004020202020204" pitchFamily="34" charset="0"/>
                <a:ea typeface="Aptos" panose="020B0004020202020204" pitchFamily="34" charset="0"/>
                <a:cs typeface="Aptos" panose="020B0004020202020204" pitchFamily="34" charset="0"/>
              </a:rPr>
              <a:t>Ce glossaire a pour but de fournir des définitions claires et concises des termes importants liés aux niveaux de service. Il peut être utilisé comme outil de référence lors de discussions, de présentations et de séances de formation afin de s’assurer que toutes les parties prenantes ont une compréhension commune des concepts clés.</a:t>
            </a:r>
          </a:p>
        </p:txBody>
      </p:sp>
      <p:sp>
        <p:nvSpPr>
          <p:cNvPr id="4" name="Slide Number Placeholder 3"/>
          <p:cNvSpPr>
            <a:spLocks noGrp="1"/>
          </p:cNvSpPr>
          <p:nvPr>
            <p:ph type="sldNum" sz="quarter" idx="5"/>
          </p:nvPr>
        </p:nvSpPr>
        <p:spPr/>
        <p:txBody>
          <a:bodyPr/>
          <a:lstStyle/>
          <a:p>
            <a:fld id="{6DF60990-B284-41F8-8DC3-6A8DBCA69966}" type="slidenum">
              <a:rPr lang="en-CA" smtClean="0"/>
              <a:t>12</a:t>
            </a:fld>
            <a:endParaRPr lang="en-CA"/>
          </a:p>
        </p:txBody>
      </p:sp>
    </p:spTree>
    <p:extLst>
      <p:ext uri="{BB962C8B-B14F-4D97-AF65-F5344CB8AC3E}">
        <p14:creationId xmlns:p14="http://schemas.microsoft.com/office/powerpoint/2010/main" val="2025604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60990-B284-41F8-8DC3-6A8DBCA69966}" type="slidenum">
              <a:rPr lang="en-CA" smtClean="0"/>
              <a:t>13</a:t>
            </a:fld>
            <a:endParaRPr lang="en-CA"/>
          </a:p>
        </p:txBody>
      </p:sp>
    </p:spTree>
    <p:extLst>
      <p:ext uri="{BB962C8B-B14F-4D97-AF65-F5344CB8AC3E}">
        <p14:creationId xmlns:p14="http://schemas.microsoft.com/office/powerpoint/2010/main" val="171947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L’objectif de cette diapositive est de transmettre </a:t>
            </a:r>
            <a:r>
              <a:rPr lang="fr-CA" sz="1200" dirty="0">
                <a:solidFill>
                  <a:schemeClr val="tx1"/>
                </a:solidFill>
                <a:effectLst/>
                <a:latin typeface="Aptos" panose="020B0004020202020204" pitchFamily="34" charset="0"/>
                <a:cs typeface="Jacobs Chronos" panose="020B0603030503030204" pitchFamily="34" charset="0"/>
                <a:sym typeface="Verdana"/>
              </a:rPr>
              <a:t>le message qu’en tant qu’organisme de prestation de services, nous voulons nous assurer que nous répondons aux besoins de nos clients en respectant la vision de notre gouvernement local.
</a:t>
            </a:r>
            <a:r>
              <a:rPr lang="fr-CA" sz="1200" dirty="0">
                <a:solidFill>
                  <a:schemeClr val="tx1"/>
                </a:solidFill>
                <a:effectLst/>
                <a:latin typeface="Aptos" panose="020B0004020202020204" pitchFamily="34" charset="0"/>
                <a:cs typeface="Jacobs Chronos" panose="020B0603030503030204" pitchFamily="34" charset="0"/>
              </a:rPr>
              <a:t>Comment pouvons-nous réaliser notre vision dans le cadre de nos activités quotidiennes? En documentant les niveaux de service et en mesurant le rendement.</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Vous pouvez communiquer la vision de votre gouvernement local.</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Les niveaux de service sont des paramètres spécifiques qui décrivent et mesurent l’étendue et la qualité des services fournis par le gouvernement local aux parties prenantes.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Nous souhaitons recueillir l’expérience de nos clients à l’échelle de la collectivité lorsqu’ils utilisent les différents services du gouvernement local afin de déterminer si nous répondons efficacement à leurs besoins.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effectLst/>
                <a:latin typeface="Aptos" panose="020B0004020202020204" pitchFamily="34" charset="0"/>
                <a:cs typeface="Jacobs Chronos" panose="020B0603030503030204" pitchFamily="34" charset="0"/>
              </a:rPr>
              <a:t>Pour ce faire, nous devons pouvoir mesurer comment nous fournissons ces services.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effectLst/>
                <a:latin typeface="Aptos" panose="020B0004020202020204" pitchFamily="34" charset="0"/>
                <a:cs typeface="Jacobs Chronos" panose="020B0603030503030204" pitchFamily="34" charset="0"/>
              </a:rPr>
              <a:t>Puisque la vision de notre gouvernement local a été créée pour répondre aux besoins de nos résidents et de nos entreprises, en documentant et en mesurant les niveaux de service, nous mettons en lumière la vision de notre collectivité.</a:t>
            </a:r>
          </a:p>
        </p:txBody>
      </p:sp>
      <p:sp>
        <p:nvSpPr>
          <p:cNvPr id="4" name="Slide Number Placeholder 3"/>
          <p:cNvSpPr>
            <a:spLocks noGrp="1"/>
          </p:cNvSpPr>
          <p:nvPr>
            <p:ph type="sldNum" sz="quarter" idx="5"/>
          </p:nvPr>
        </p:nvSpPr>
        <p:spPr/>
        <p:txBody>
          <a:bodyPr/>
          <a:lstStyle/>
          <a:p>
            <a:fld id="{6DF60990-B284-41F8-8DC3-6A8DBCA69966}" type="slidenum">
              <a:rPr lang="en-CA" smtClean="0"/>
              <a:t>2</a:t>
            </a:fld>
            <a:endParaRPr lang="en-CA"/>
          </a:p>
        </p:txBody>
      </p:sp>
    </p:spTree>
    <p:extLst>
      <p:ext uri="{BB962C8B-B14F-4D97-AF65-F5344CB8AC3E}">
        <p14:creationId xmlns:p14="http://schemas.microsoft.com/office/powerpoint/2010/main" val="347318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L’objectif de cette diapositive est de souligner le rôle du gouvernement local en tant qu’organisme de prestation de services.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Les types de services et leur portée varient selon le gouvernement local.</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Il y a souvent des exigences minimales réglementaires à respecter.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Vous pouvez modifier l’image de cette diapositive pour qu’elle représente les services fournis par votre gouvernement local.</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latin typeface="Aptos" panose="020B0004020202020204" pitchFamily="34" charset="0"/>
                <a:cs typeface="Jacobs Chronos" panose="020B0603030503030204" pitchFamily="34" charset="0"/>
                <a:sym typeface="Verdana"/>
              </a:rPr>
              <a:t>Les </a:t>
            </a:r>
            <a:r>
              <a:rPr lang="fr-CA" sz="1200" b="0" dirty="0">
                <a:solidFill>
                  <a:schemeClr val="tx1"/>
                </a:solidFill>
                <a:latin typeface="Aptos" panose="020B0004020202020204" pitchFamily="34" charset="0"/>
                <a:cs typeface="Jacobs Chronos" panose="020B0603030503030204" pitchFamily="34" charset="0"/>
                <a:sym typeface="Verdana"/>
              </a:rPr>
              <a:t>gouvernements locaux</a:t>
            </a:r>
            <a:r>
              <a:rPr lang="fr-CA" sz="1200" dirty="0">
                <a:solidFill>
                  <a:schemeClr val="tx1"/>
                </a:solidFill>
                <a:latin typeface="Aptos" panose="020B0004020202020204" pitchFamily="34" charset="0"/>
                <a:cs typeface="Jacobs Chronos" panose="020B0603030503030204" pitchFamily="34" charset="0"/>
                <a:sym typeface="Verdana"/>
              </a:rPr>
              <a:t> sont des organismes centrés sur le client, et leur </a:t>
            </a:r>
            <a:r>
              <a:rPr lang="fr-CA" sz="1200" b="0" dirty="0">
                <a:solidFill>
                  <a:schemeClr val="tx1"/>
                </a:solidFill>
                <a:latin typeface="Aptos" panose="020B0004020202020204" pitchFamily="34" charset="0"/>
                <a:cs typeface="Jacobs Chronos" panose="020B0603030503030204" pitchFamily="34" charset="0"/>
                <a:sym typeface="Verdana"/>
              </a:rPr>
              <a:t>objectif </a:t>
            </a:r>
            <a:r>
              <a:rPr lang="fr-CA" sz="1200" dirty="0">
                <a:solidFill>
                  <a:schemeClr val="tx1"/>
                </a:solidFill>
                <a:latin typeface="Aptos" panose="020B0004020202020204" pitchFamily="34" charset="0"/>
                <a:cs typeface="Jacobs Chronos" panose="020B0603030503030204" pitchFamily="34" charset="0"/>
                <a:sym typeface="Verdana"/>
              </a:rPr>
              <a:t>fondamental </a:t>
            </a:r>
            <a:r>
              <a:rPr lang="fr-CA" sz="1200" b="0" dirty="0">
                <a:solidFill>
                  <a:schemeClr val="tx1"/>
                </a:solidFill>
                <a:latin typeface="Aptos" panose="020B0004020202020204" pitchFamily="34" charset="0"/>
                <a:cs typeface="Jacobs Chronos" panose="020B0603030503030204" pitchFamily="34" charset="0"/>
                <a:sym typeface="Verdana"/>
              </a:rPr>
              <a:t>est de fournir des services à leurs clients. </a:t>
            </a:r>
            <a:r>
              <a:rPr lang="fr-CA" sz="1200" dirty="0">
                <a:solidFill>
                  <a:schemeClr val="tx1"/>
                </a:solidFill>
                <a:latin typeface="Aptos" panose="020B0004020202020204" pitchFamily="34" charset="0"/>
                <a:cs typeface="Jacobs Chronos" panose="020B0603030503030204" pitchFamily="34" charset="0"/>
                <a:sym typeface="Verdana"/>
              </a:rPr>
              <a:t>Ces services ont une incidence directe sur la vie quotidienne et le bien-être des résidents et des entreprises.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latin typeface="Aptos" panose="020B0004020202020204" pitchFamily="34" charset="0"/>
                <a:cs typeface="Jacobs Chronos" panose="020B0603030503030204" pitchFamily="34" charset="0"/>
                <a:sym typeface="Verdana"/>
              </a:rPr>
              <a:t>Bien que l’ensemble des services soit unique pour chaque gouvernement local, nous dépendons tous des infrastructures et des actifs naturels pour soutenir la prestation de ces services. En tant que fournisseur de services responsable, nous avons l’obligation d’entretenir les actifs et les commodités qui fournissent des services à nos clients.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En nous concentrant sur les niveaux de service, nous sommes encouragés à mettre au point des approches innovantes qui peuvent réduire le coût total de la prestation de services.</a:t>
            </a:r>
          </a:p>
          <a:p>
            <a:endParaRPr lang="en-US" dirty="0">
              <a:latin typeface="Aptos" panose="020B0004020202020204" pitchFamily="34" charset="0"/>
            </a:endParaRP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3</a:t>
            </a:fld>
            <a:endParaRPr lang="en-CA"/>
          </a:p>
        </p:txBody>
      </p:sp>
    </p:spTree>
    <p:extLst>
      <p:ext uri="{BB962C8B-B14F-4D97-AF65-F5344CB8AC3E}">
        <p14:creationId xmlns:p14="http://schemas.microsoft.com/office/powerpoint/2010/main" val="79525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L’intention de cette diapositive est de réfléchir aux raisons pour lesquelles il est important de documenter et de mesurer les niveaux de service.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800" dirty="0">
                <a:effectLst/>
                <a:latin typeface="Aptos" panose="020B0004020202020204" pitchFamily="34" charset="0"/>
                <a:ea typeface="Calibri" panose="020F0502020204030204" pitchFamily="34" charset="0"/>
              </a:rPr>
              <a:t>Les questions s’affichent une à une pour donner aux auditeurs une occasion de faire une pause et de réfléchir.</a:t>
            </a:r>
            <a:endParaRPr lang="fr-CA" dirty="0">
              <a:effectLst/>
              <a:latin typeface="Aptos" panose="020B000402020202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rPr>
              <a:t>Et si vous demandiez au Conseil, aux clients ou au personnel, que diraient-ils?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Vous pouvez utiliser ces questions comme guide pour un atelier ou une discussion, afin de faciliter l’adhésion au processus sur les niveaux de service.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Cela peut comprendre un remue-méninges sur les services que vous fournissez (remarque : ce remue-méninges doit être axé sur les principaux services; orientez donc la discussion vers l’eau potable, les eaux usées, le transport et la mobilité, etc.).</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Il convient de noter que les réponses aux questions 2 à 4 peuvent varier d’un secteur de service à l’autre.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Soyez prêt à présenter votre vision, car les participants voudront en avoir une copie pour s’y référer.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Si vous avez mené des consultations pour la mise à jour d’un plan stratégique ou d’un plan communautaire, pour des schémas directeurs particuliers ou pour la satisfaction à l’égard de la prestation de services, conservez une copie des résultats pour vous y référer.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Si vous disposez d’un indice ou d’un guide sur l’équité entre les quartiers ou si vous avez effectué d’autres travaux de fond, apportez-en une copie pour la partager.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r>
              <a:rPr lang="fr-CA" sz="1200" b="0" i="0" dirty="0">
                <a:solidFill>
                  <a:schemeClr val="tx1"/>
                </a:solidFill>
                <a:effectLst/>
                <a:latin typeface="Aptos" panose="020B0004020202020204" pitchFamily="34" charset="0"/>
                <a:cs typeface="Jacobs Chronos" panose="020B0603030503030204" pitchFamily="34" charset="0"/>
              </a:rPr>
              <a:t>Prenons une pause et réfléchissons un instant à notre propre prestation de services. Je vous encourage à répondre à ces questions dans votre tête. Nous les examinerons une par une au fur et à mesure qu’elles apparaîtront à l’écran.</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chemeClr val="tx1"/>
                </a:solidFill>
                <a:effectLst/>
                <a:latin typeface="Aptos" panose="020B0004020202020204" pitchFamily="34" charset="0"/>
                <a:cs typeface="Jacobs Chronos" panose="020B0603030503030204" pitchFamily="34" charset="0"/>
              </a:rPr>
              <a:t>1) </a:t>
            </a:r>
            <a:r>
              <a:rPr lang="fr-CA" sz="1200" dirty="0">
                <a:solidFill>
                  <a:schemeClr val="tx1"/>
                </a:solidFill>
                <a:latin typeface="Aptos" panose="020B0004020202020204" pitchFamily="34" charset="0"/>
                <a:cs typeface="Jacobs Chronos" panose="020B0603030503030204" pitchFamily="34" charset="0"/>
              </a:rPr>
              <a:t>Quels sont les principaux services offerts par notre gouvernement local (p. ex. eau potable, eaux usées, etc.)?
</a:t>
            </a:r>
            <a:r>
              <a:rPr lang="fr-CA" sz="1200" b="0" i="0" dirty="0">
                <a:solidFill>
                  <a:schemeClr val="tx1"/>
                </a:solidFill>
                <a:effectLst/>
                <a:latin typeface="Aptos" panose="020B0004020202020204" pitchFamily="34" charset="0"/>
                <a:cs typeface="Jacobs Chronos" panose="020B0603030503030204" pitchFamily="34" charset="0"/>
              </a:rPr>
              <a:t>2) </a:t>
            </a:r>
            <a:r>
              <a:rPr lang="fr-CA" sz="1200" dirty="0">
                <a:solidFill>
                  <a:schemeClr val="tx1"/>
                </a:solidFill>
                <a:latin typeface="Aptos" panose="020B0004020202020204" pitchFamily="34" charset="0"/>
                <a:cs typeface="Jacobs Chronos" panose="020B0603030503030204" pitchFamily="34" charset="0"/>
              </a:rPr>
              <a:t>Comment mesure-t-on le rendement de notre prestation de services? Ces services satisfont-ils aux besoins de notre collectivité?
3) Ces services s’harmonisent-ils avec la vision à long terme pour notre collectivité?</a:t>
            </a:r>
          </a:p>
          <a:p>
            <a:pPr lvl="0"/>
            <a:r>
              <a:rPr lang="fr-CA" sz="1200" dirty="0">
                <a:solidFill>
                  <a:schemeClr val="tx1"/>
                </a:solidFill>
                <a:latin typeface="Aptos" panose="020B0004020202020204" pitchFamily="34" charset="0"/>
                <a:cs typeface="Jacobs Chronos" panose="020B0603030503030204" pitchFamily="34" charset="0"/>
              </a:rPr>
              <a:t>4) Ces services sont-ils fournis de manière équitable dans toute notre collectivité? Pensez aux groupes d’utilisateurs, arrondissements, quartiers.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latin typeface="Aptos" panose="020B0004020202020204" pitchFamily="34" charset="0"/>
                <a:ea typeface="Calibri" panose="020F0502020204030204" pitchFamily="34" charset="0"/>
                <a:cs typeface="Jacobs Chronos" panose="020B0603030503030204" pitchFamily="34" charset="0"/>
              </a:rPr>
              <a:t>5) </a:t>
            </a:r>
            <a:r>
              <a:rPr lang="fr-CA" sz="1800" dirty="0">
                <a:effectLst/>
                <a:latin typeface="Aptos" panose="020B0004020202020204" pitchFamily="34" charset="0"/>
                <a:ea typeface="Calibri" panose="020F0502020204030204" pitchFamily="34" charset="0"/>
                <a:cs typeface="Jacobs Chronos" panose="020B0603030503030204" pitchFamily="34" charset="0"/>
              </a:rPr>
              <a:t>Les activités quotidiennes de notre personnel sont-elles en phase avec les services offerts? </a:t>
            </a:r>
            <a:r>
              <a:rPr lang="fr-CA" dirty="0">
                <a:latin typeface="Aptos" panose="020B0004020202020204" pitchFamily="34" charset="0"/>
                <a:ea typeface="Calibri" panose="020F0502020204030204" pitchFamily="34" charset="0"/>
                <a:cs typeface="Jacobs Chronos" panose="020B0603030503030204" pitchFamily="34" charset="0"/>
              </a:rPr>
              <a:t>Avec la vision de la collectivité?</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chemeClr val="tx1"/>
                </a:solidFill>
                <a:effectLst/>
                <a:latin typeface="Aptos" panose="020B0004020202020204" pitchFamily="34" charset="0"/>
                <a:ea typeface="Calibri" panose="020F0502020204030204" pitchFamily="34" charset="0"/>
                <a:cs typeface="Jacobs Chronos" panose="020B0603030503030204" pitchFamily="34" charset="0"/>
              </a:rPr>
              <a:t>Je crois que nous pouvons dire à juste titre que nous ne connaissons pas les réponses à toutes ces questions. Alors, </a:t>
            </a:r>
            <a:r>
              <a:rPr lang="fr-CA" sz="1800" dirty="0">
                <a:effectLst/>
                <a:latin typeface="Aptos" panose="020B0004020202020204" pitchFamily="34" charset="0"/>
                <a:ea typeface="Calibri" panose="020F0502020204030204" pitchFamily="34" charset="0"/>
                <a:cs typeface="Jacobs Chronos" panose="020B0603030503030204" pitchFamily="34" charset="0"/>
              </a:rPr>
              <a:t>comment pouvons-nous trouver des réponses qui respectent notre responsabilité fondamentale en tant que gouvernement local?</a:t>
            </a:r>
          </a:p>
        </p:txBody>
      </p:sp>
      <p:sp>
        <p:nvSpPr>
          <p:cNvPr id="4" name="Slide Number Placeholder 3"/>
          <p:cNvSpPr>
            <a:spLocks noGrp="1"/>
          </p:cNvSpPr>
          <p:nvPr>
            <p:ph type="sldNum" sz="quarter" idx="5"/>
          </p:nvPr>
        </p:nvSpPr>
        <p:spPr/>
        <p:txBody>
          <a:bodyPr/>
          <a:lstStyle/>
          <a:p>
            <a:fld id="{6DF60990-B284-41F8-8DC3-6A8DBCA69966}" type="slidenum">
              <a:rPr lang="en-CA" smtClean="0"/>
              <a:t>4</a:t>
            </a:fld>
            <a:endParaRPr lang="en-CA"/>
          </a:p>
        </p:txBody>
      </p:sp>
    </p:spTree>
    <p:extLst>
      <p:ext uri="{BB962C8B-B14F-4D97-AF65-F5344CB8AC3E}">
        <p14:creationId xmlns:p14="http://schemas.microsoft.com/office/powerpoint/2010/main" val="80582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L’intention de cette diapositive est de réfléchir aux raisons pour lesquelles il est important de documenter et de mesurer les niveaux de service.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Les questions s’affichent une à une pour donner aux auditeurs une occasion de faire une pause et de réfléchir.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rPr>
              <a:t>Et si vous demandiez au Conseil, aux clients ou au personnel, que diraient-ils?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Vous pouvez utiliser ces questions comme guide pour un atelier ou une discussion, afin de faciliter l’adhésion au processus sur les niveaux de service.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Cela peut comprendre un remue-méninges sur les services que vous fournissez (remarque : ce remue-méninges doit être axé sur les principaux services; orientez donc la discussion vers l’eau potable, les eaux usées, le transport et la mobilité, etc.).</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Il convient de noter que les réponses aux questions 2 à 4 peuvent varier d’un secteur de service à l’autre.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Soyez prêt à présenter votre vision, car les participants voudront en avoir une copie pour s’y référer.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Si vous avez mené des consultations pour la mise à jour d’un plan stratégique ou d’un plan communautaire, pour des schémas directeurs particuliers ou pour la satisfaction à l’égard de la prestation de services, conservez une copie des résultats pour vous y référer.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Si vous disposez d’un indice ou d’un guide sur l’équité entre les quartiers ou si vous avez effectué d’autres travaux de fond, apportez-en une copie pour la partager.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r>
              <a:rPr lang="fr-CA" sz="1200" b="0" i="0" dirty="0">
                <a:solidFill>
                  <a:schemeClr val="tx1"/>
                </a:solidFill>
                <a:effectLst/>
                <a:latin typeface="Aptos" panose="020B0004020202020204" pitchFamily="34" charset="0"/>
                <a:cs typeface="Jacobs Chronos" panose="020B0603030503030204" pitchFamily="34" charset="0"/>
              </a:rPr>
              <a:t>Prenons une pause et réfléchissons un instant à notre propre prestation de services. Je vous encourage à répondre à ces questions dans votre tête. Nous les examinerons une par une au fur et à mesure qu’elles apparaîtront à l’écran.</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chemeClr val="tx1"/>
                </a:solidFill>
                <a:effectLst/>
                <a:latin typeface="Aptos" panose="020B0004020202020204" pitchFamily="34" charset="0"/>
                <a:cs typeface="Jacobs Chronos" panose="020B0603030503030204" pitchFamily="34" charset="0"/>
              </a:rPr>
              <a:t>1) </a:t>
            </a:r>
            <a:r>
              <a:rPr lang="fr-CA" sz="1200" dirty="0">
                <a:solidFill>
                  <a:schemeClr val="tx1"/>
                </a:solidFill>
                <a:latin typeface="Aptos" panose="020B0004020202020204" pitchFamily="34" charset="0"/>
                <a:cs typeface="Jacobs Chronos" panose="020B0603030503030204" pitchFamily="34" charset="0"/>
              </a:rPr>
              <a:t>Quels sont les principaux services offerts par notre gouvernement local (p. ex. eau potable, eaux usées, etc.)?</a:t>
            </a:r>
          </a:p>
          <a:p>
            <a:pPr lvl="0"/>
            <a:r>
              <a:rPr lang="fr-CA" sz="1200" b="0" i="0" dirty="0">
                <a:solidFill>
                  <a:schemeClr val="tx1"/>
                </a:solidFill>
                <a:effectLst/>
                <a:latin typeface="Aptos" panose="020B0004020202020204" pitchFamily="34" charset="0"/>
                <a:cs typeface="Jacobs Chronos" panose="020B0603030503030204" pitchFamily="34" charset="0"/>
              </a:rPr>
              <a:t>2) </a:t>
            </a:r>
            <a:r>
              <a:rPr lang="fr-CA" sz="1200" dirty="0">
                <a:solidFill>
                  <a:schemeClr val="tx1"/>
                </a:solidFill>
                <a:latin typeface="Aptos" panose="020B0004020202020204" pitchFamily="34" charset="0"/>
                <a:cs typeface="Jacobs Chronos" panose="020B0603030503030204" pitchFamily="34" charset="0"/>
              </a:rPr>
              <a:t>Comment mesure-t-on le rendement de notre prestation de services? Ces services satisfont-ils aux besoins de notre collectivité?</a:t>
            </a:r>
          </a:p>
          <a:p>
            <a:pPr lvl="0"/>
            <a:r>
              <a:rPr lang="fr-CA" sz="1200" dirty="0">
                <a:solidFill>
                  <a:schemeClr val="tx1"/>
                </a:solidFill>
                <a:latin typeface="Aptos" panose="020B0004020202020204" pitchFamily="34" charset="0"/>
                <a:cs typeface="Jacobs Chronos" panose="020B0603030503030204" pitchFamily="34" charset="0"/>
              </a:rPr>
              <a:t>3) Ces services s’harmonisent-ils avec la vision à long terme pour notre collectivité?</a:t>
            </a:r>
          </a:p>
          <a:p>
            <a:pPr lvl="0"/>
            <a:r>
              <a:rPr lang="fr-CA" sz="1200" dirty="0">
                <a:solidFill>
                  <a:schemeClr val="tx1"/>
                </a:solidFill>
                <a:latin typeface="Aptos" panose="020B0004020202020204" pitchFamily="34" charset="0"/>
                <a:cs typeface="Jacobs Chronos" panose="020B0603030503030204" pitchFamily="34" charset="0"/>
              </a:rPr>
              <a:t>4) Ces services sont-ils fournis de manière équitable dans toute notre collectivité? Pensez aux groupes d’utilisateurs, arrondissements, quartiers.</a:t>
            </a:r>
          </a:p>
          <a:p>
            <a:pPr lvl="0"/>
            <a:r>
              <a:rPr lang="fr-CA" sz="1200" dirty="0">
                <a:solidFill>
                  <a:schemeClr val="tx1"/>
                </a:solidFill>
                <a:latin typeface="Aptos" panose="020B0004020202020204" pitchFamily="34" charset="0"/>
                <a:ea typeface="Calibri" panose="020F0502020204030204" pitchFamily="34" charset="0"/>
                <a:cs typeface="Jacobs Chronos" panose="020B0603030503030204" pitchFamily="34" charset="0"/>
              </a:rPr>
              <a:t>5) </a:t>
            </a:r>
            <a:r>
              <a:rPr lang="fr-CA" sz="1200" dirty="0">
                <a:effectLst/>
                <a:latin typeface="Aptos" panose="020B0004020202020204" pitchFamily="34" charset="0"/>
                <a:ea typeface="Calibri" panose="020F0502020204030204" pitchFamily="34" charset="0"/>
                <a:cs typeface="Jacobs Chronos" panose="020B0603030503030204" pitchFamily="34" charset="0"/>
              </a:rPr>
              <a:t>Les activités quotidiennes de notre personnel sont-elles en phase avec les services offerts? </a:t>
            </a:r>
            <a:r>
              <a:rPr lang="fr-CA" dirty="0">
                <a:latin typeface="Aptos" panose="020B0004020202020204" pitchFamily="34" charset="0"/>
                <a:ea typeface="Calibri" panose="020F0502020204030204" pitchFamily="34" charset="0"/>
                <a:cs typeface="Jacobs Chronos" panose="020B0603030503030204" pitchFamily="34" charset="0"/>
              </a:rPr>
              <a:t>Avec la vision de la collectivité?</a:t>
            </a:r>
          </a:p>
          <a:p>
            <a:endParaRPr lang="en-US" sz="1200" b="0" i="0" dirty="0">
              <a:solidFill>
                <a:schemeClr val="tx1"/>
              </a:solidFill>
              <a:effectLst/>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chemeClr val="tx1"/>
                </a:solidFill>
                <a:effectLst/>
                <a:latin typeface="Aptos" panose="020B0004020202020204" pitchFamily="34" charset="0"/>
                <a:ea typeface="Calibri" panose="020F0502020204030204" pitchFamily="34" charset="0"/>
                <a:cs typeface="Jacobs Chronos" panose="020B0603030503030204" pitchFamily="34" charset="0"/>
              </a:rPr>
              <a:t>Je crois que nous pouvons dire à juste titre que nous ne connaissons pas les réponses à toutes ces questions. Alors, </a:t>
            </a:r>
            <a:r>
              <a:rPr lang="fr-CA" sz="1800" dirty="0">
                <a:effectLst/>
                <a:latin typeface="Aptos" panose="020B0004020202020204" pitchFamily="34" charset="0"/>
                <a:ea typeface="Calibri" panose="020F0502020204030204" pitchFamily="34" charset="0"/>
                <a:cs typeface="Jacobs Chronos" panose="020B0603030503030204" pitchFamily="34" charset="0"/>
              </a:rPr>
              <a:t>comment pouvons-nous trouver des réponses qui respectent notre responsabilité fondamentale en tant que gouvernement local?</a:t>
            </a:r>
          </a:p>
          <a:p>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5</a:t>
            </a:fld>
            <a:endParaRPr lang="en-CA"/>
          </a:p>
        </p:txBody>
      </p:sp>
    </p:spTree>
    <p:extLst>
      <p:ext uri="{BB962C8B-B14F-4D97-AF65-F5344CB8AC3E}">
        <p14:creationId xmlns:p14="http://schemas.microsoft.com/office/powerpoint/2010/main" val="229010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Cette diapositive vise à répondre aux questions que nous avons examinées dans la diapositive précédente, en précisant pourquoi il est important de documenter et de mesurer nos niveaux de service.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Pensez à ajouter une photo locale.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r>
              <a:rPr lang="fr-CA" sz="1800" dirty="0">
                <a:effectLst/>
                <a:latin typeface="Aptos" panose="020B0004020202020204" pitchFamily="34" charset="0"/>
                <a:ea typeface="Calibri" panose="020F0502020204030204" pitchFamily="34" charset="0"/>
                <a:cs typeface="Jacobs Chronos" panose="020B0603030503030204" pitchFamily="34" charset="0"/>
              </a:rPr>
              <a:t>Nous établissons et documentons des niveaux de service formels afin de traduire les attentes de la collectivité et les objectifs du Conseil en orientations plus adaptées à un secteur de service.</a:t>
            </a:r>
            <a:r>
              <a:rPr lang="fr-CA" sz="1200" dirty="0">
                <a:solidFill>
                  <a:schemeClr val="tx1"/>
                </a:solidFill>
                <a:latin typeface="Aptos" panose="020B0004020202020204" pitchFamily="34" charset="0"/>
                <a:ea typeface="Calibri" panose="020F0502020204030204" pitchFamily="34" charset="0"/>
                <a:cs typeface="Jacobs Chronos" panose="020B0603030503030204" pitchFamily="34" charset="0"/>
              </a:rPr>
              <a:t> Cela nous permet de mesurer notre rendement en matière de prestation de services de manière réaliste. Cela remplace aussi les décisions subjectives par des décisions transparentes et factuelles.</a:t>
            </a:r>
          </a:p>
          <a:p>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Nous pouvons imaginer qu’un niveau de service est un contrat entre le Conseil et le public. Alors, il n’est pas suffisant de fournir un bon service. </a:t>
            </a:r>
            <a:r>
              <a:rPr lang="fr-CA" sz="1200" dirty="0">
                <a:solidFill>
                  <a:schemeClr val="tx1"/>
                </a:solidFill>
                <a:effectLst/>
                <a:latin typeface="Aptos" panose="020B0004020202020204" pitchFamily="34" charset="0"/>
                <a:ea typeface="Yu Mincho" panose="020B0400000000000000" pitchFamily="18" charset="-128"/>
                <a:cs typeface="Jacobs Chronos" panose="020B0603030503030204" pitchFamily="34" charset="0"/>
              </a:rPr>
              <a:t>Nous devons également démontrer la qualité du service offert. </a:t>
            </a:r>
            <a:r>
              <a:rPr lang="fr-CA" sz="1200" dirty="0">
                <a:solidFill>
                  <a:schemeClr val="tx1"/>
                </a:solidFill>
              </a:rPr>
              <a:t>Ce faisant, nous pouvons utiliser le niveau de service comme outil de responsabilité.</a:t>
            </a:r>
            <a:endParaRPr lang="fr-CA" sz="1200" dirty="0">
              <a:solidFill>
                <a:schemeClr val="tx1"/>
              </a:solidFill>
              <a:latin typeface="Aptos" panose="020B0004020202020204" pitchFamily="34" charset="0"/>
              <a:cs typeface="Jacobs Chronos" panose="020B0603030503030204" pitchFamily="34" charset="0"/>
            </a:endParaRPr>
          </a:p>
        </p:txBody>
      </p:sp>
      <p:sp>
        <p:nvSpPr>
          <p:cNvPr id="4" name="Slide Number Placeholder 3"/>
          <p:cNvSpPr>
            <a:spLocks noGrp="1"/>
          </p:cNvSpPr>
          <p:nvPr>
            <p:ph type="sldNum" sz="quarter" idx="5"/>
          </p:nvPr>
        </p:nvSpPr>
        <p:spPr/>
        <p:txBody>
          <a:bodyPr/>
          <a:lstStyle/>
          <a:p>
            <a:fld id="{6DF60990-B284-41F8-8DC3-6A8DBCA69966}" type="slidenum">
              <a:rPr lang="en-CA" smtClean="0"/>
              <a:t>6</a:t>
            </a:fld>
            <a:endParaRPr lang="en-CA"/>
          </a:p>
        </p:txBody>
      </p:sp>
    </p:spTree>
    <p:extLst>
      <p:ext uri="{BB962C8B-B14F-4D97-AF65-F5344CB8AC3E}">
        <p14:creationId xmlns:p14="http://schemas.microsoft.com/office/powerpoint/2010/main" val="166126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2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sym typeface="Verdana"/>
              </a:rPr>
              <a:t>L’objectif de cette diapositive est de communiquer les implications d’une prise de décision subjective, au lieu de s’appuyer sur des faits, du point de vue des principaux décideurs, des responsables de la mise en œuvre et des parties prenantes des gouvernements locaux.</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Vous pouvez adapter la terminologie à votre propre gouvernement local.</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Pensez au public qui assistera à votre présentation. Il peut être utile de donner des exemples ou de raconter des histoires.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Si vous animez sous forme d’un atelier, c’est aussi l’occasion de pousser la réflexion.</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lang="en-US" sz="12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latin typeface="Aptos" panose="020B0004020202020204" pitchFamily="34" charset="0"/>
                <a:cs typeface="Jacobs Chronos" panose="020B0603030503030204" pitchFamily="34" charset="0"/>
              </a:rPr>
              <a:t>Si la plupart des gouvernements locaux savent intuitivement quels services ils fournissent, peu d’entre eux disposent d’une méthode pour documenter et communiquer clairement ces informations aux utilisateurs/clients. Sans cette documentation, cela signifie que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cs typeface="Jacobs Chronos" panose="020B0603030503030204" pitchFamily="34" charset="0"/>
              </a:rPr>
              <a:t>Les </a:t>
            </a:r>
            <a:r>
              <a:rPr lang="fr-CA" sz="1200" b="1" dirty="0">
                <a:solidFill>
                  <a:schemeClr val="tx1"/>
                </a:solidFill>
                <a:effectLst/>
                <a:latin typeface="Aptos" panose="020B0004020202020204" pitchFamily="34" charset="0"/>
                <a:cs typeface="Jacobs Chronos" panose="020B0603030503030204" pitchFamily="34" charset="0"/>
              </a:rPr>
              <a:t>élus </a:t>
            </a:r>
            <a:r>
              <a:rPr lang="fr-CA" sz="1200" dirty="0">
                <a:solidFill>
                  <a:schemeClr val="tx1"/>
                </a:solidFill>
                <a:latin typeface="Aptos" panose="020B0004020202020204" pitchFamily="34" charset="0"/>
                <a:cs typeface="Jacobs Chronos" panose="020B0603030503030204" pitchFamily="34" charset="0"/>
              </a:rPr>
              <a:t>exercent la gérance de l’organisme qui fournit les services. Mais ils ne connaissent pas nécessairement le niveau auquel ils peuvent fournir des services de manière réaliste et, par conséquent, les décisions ont tendance à être subjectives ou à être appliquées de manière générale.</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b="1" i="1" dirty="0">
                <a:solidFill>
                  <a:schemeClr val="tx1"/>
                </a:solidFill>
                <a:latin typeface="Aptos" panose="020B0004020202020204" pitchFamily="34" charset="0"/>
                <a:cs typeface="Jacobs Chronos" panose="010B0603030503030204" pitchFamily="34" charset="0"/>
              </a:rPr>
              <a:t>Réfléchissez </a:t>
            </a:r>
            <a:r>
              <a:rPr lang="fr-CA" sz="1200" i="1" dirty="0">
                <a:solidFill>
                  <a:schemeClr val="tx1"/>
                </a:solidFill>
                <a:latin typeface="Aptos" panose="020B0004020202020204" pitchFamily="34" charset="0"/>
                <a:cs typeface="Jacobs Chronos" panose="010B0603030503030204" pitchFamily="34" charset="0"/>
              </a:rPr>
              <a:t>à la manière dont nous pouvons discuter du coût des services et faire des compromis, afin de soutenir une prise de décision solide.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b="0" dirty="0">
                <a:solidFill>
                  <a:schemeClr val="tx1"/>
                </a:solidFill>
                <a:latin typeface="Aptos" panose="020B0004020202020204" pitchFamily="34" charset="0"/>
                <a:cs typeface="Jacobs Chronos" panose="020B0603030503030204" pitchFamily="34" charset="0"/>
              </a:rPr>
              <a:t>Les</a:t>
            </a:r>
            <a:r>
              <a:rPr lang="fr-CA" sz="1200" b="1" dirty="0">
                <a:solidFill>
                  <a:schemeClr val="tx1"/>
                </a:solidFill>
                <a:latin typeface="Aptos" panose="020B0004020202020204" pitchFamily="34" charset="0"/>
                <a:cs typeface="Jacobs Chronos" panose="020B0603030503030204" pitchFamily="34" charset="0"/>
              </a:rPr>
              <a:t> membres du personnel </a:t>
            </a:r>
            <a:r>
              <a:rPr lang="fr-CA" sz="1200" dirty="0">
                <a:solidFill>
                  <a:schemeClr val="tx1"/>
                </a:solidFill>
                <a:latin typeface="Aptos" panose="020B0004020202020204" pitchFamily="34" charset="0"/>
                <a:cs typeface="Jacobs Chronos" panose="020B0603030503030204" pitchFamily="34" charset="0"/>
              </a:rPr>
              <a:t>gèrent, exploitent, entretiennent et fournissent les services offerts par les gouvernements locaux. Lorsqu’ils se concentrent sur leurs tâches quotidiennes, il est possible qu’ils perdent de vue pourquoi ces tâches sont importantes. Nous voulons que le personnel ait le sentiment de faire partie intégrante de notre capacité à réaliser notre vision – car c’est le cas!</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b="1" i="1" dirty="0">
                <a:solidFill>
                  <a:schemeClr val="tx1"/>
                </a:solidFill>
                <a:latin typeface="Aptos" panose="020B0004020202020204" pitchFamily="34" charset="0"/>
                <a:cs typeface="Jacobs Chronos" panose="010B0603030503030204" pitchFamily="34" charset="0"/>
              </a:rPr>
              <a:t>Réfléchissez </a:t>
            </a:r>
            <a:r>
              <a:rPr lang="fr-CA" sz="1200" i="1" dirty="0">
                <a:solidFill>
                  <a:schemeClr val="tx1"/>
                </a:solidFill>
                <a:latin typeface="Aptos" panose="020B0004020202020204" pitchFamily="34" charset="0"/>
                <a:cs typeface="Jacobs Chronos" panose="010B0603030503030204" pitchFamily="34" charset="0"/>
              </a:rPr>
              <a:t>à la manière dont le personnel peut établir un lien clair entre les activités quotidiennes et la vision de la collectivité.</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dirty="0">
                <a:solidFill>
                  <a:schemeClr val="tx1"/>
                </a:solidFill>
                <a:latin typeface="Aptos" panose="020B0004020202020204" pitchFamily="34" charset="0"/>
                <a:ea typeface="+mn-ea"/>
                <a:cs typeface="Jacobs Chronos" panose="020B0603030503030204" pitchFamily="34" charset="0"/>
              </a:rPr>
              <a:t>Les </a:t>
            </a:r>
            <a:r>
              <a:rPr lang="fr-CA" sz="1200" b="1" dirty="0">
                <a:solidFill>
                  <a:schemeClr val="tx1"/>
                </a:solidFill>
                <a:latin typeface="Aptos" panose="020B0004020202020204" pitchFamily="34" charset="0"/>
                <a:ea typeface="+mn-ea"/>
                <a:cs typeface="Jacobs Chronos" panose="020B0603030503030204" pitchFamily="34" charset="0"/>
              </a:rPr>
              <a:t>résidents</a:t>
            </a:r>
            <a:r>
              <a:rPr lang="fr-CA" sz="1200" dirty="0">
                <a:solidFill>
                  <a:schemeClr val="tx1"/>
                </a:solidFill>
                <a:latin typeface="Aptos" panose="020B0004020202020204" pitchFamily="34" charset="0"/>
                <a:ea typeface="+mn-ea"/>
                <a:cs typeface="Jacobs Chronos" panose="020B0603030503030204" pitchFamily="34" charset="0"/>
              </a:rPr>
              <a:t>, les </a:t>
            </a:r>
            <a:r>
              <a:rPr lang="fr-CA" sz="1200" b="1" dirty="0">
                <a:solidFill>
                  <a:schemeClr val="tx1"/>
                </a:solidFill>
                <a:latin typeface="Aptos" panose="020B0004020202020204" pitchFamily="34" charset="0"/>
                <a:ea typeface="+mn-ea"/>
                <a:cs typeface="Jacobs Chronos" panose="020B0603030503030204" pitchFamily="34" charset="0"/>
              </a:rPr>
              <a:t>propriétaires d’entreprises </a:t>
            </a:r>
            <a:r>
              <a:rPr lang="fr-CA" sz="1200" dirty="0">
                <a:solidFill>
                  <a:schemeClr val="tx1"/>
                </a:solidFill>
                <a:latin typeface="Aptos" panose="020B0004020202020204" pitchFamily="34" charset="0"/>
                <a:ea typeface="+mn-ea"/>
                <a:cs typeface="Jacobs Chronos" panose="020B0603030503030204" pitchFamily="34" charset="0"/>
              </a:rPr>
              <a:t>et les </a:t>
            </a:r>
            <a:r>
              <a:rPr lang="fr-CA" sz="1200" b="1" dirty="0">
                <a:solidFill>
                  <a:schemeClr val="tx1"/>
                </a:solidFill>
                <a:latin typeface="Aptos" panose="020B0004020202020204" pitchFamily="34" charset="0"/>
                <a:ea typeface="+mn-ea"/>
                <a:cs typeface="Jacobs Chronos" panose="020B0603030503030204" pitchFamily="34" charset="0"/>
              </a:rPr>
              <a:t>autres parties prenantes </a:t>
            </a:r>
            <a:r>
              <a:rPr lang="fr-CA" sz="1200" dirty="0">
                <a:solidFill>
                  <a:schemeClr val="tx1"/>
                </a:solidFill>
                <a:latin typeface="Aptos" panose="020B0004020202020204" pitchFamily="34" charset="0"/>
                <a:ea typeface="+mn-ea"/>
                <a:cs typeface="Jacobs Chronos" panose="020B0603030503030204" pitchFamily="34" charset="0"/>
              </a:rPr>
              <a:t>ont des attentes, mais ne comprennent pas nécessairement la situation dans son ensemble, de sorte que la rétroaction prend essentiellement la forme de plaintes et concerne des situations localisées.</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200" b="1" i="1" dirty="0">
                <a:solidFill>
                  <a:schemeClr val="tx1"/>
                </a:solidFill>
                <a:latin typeface="Aptos" panose="020B0004020202020204" pitchFamily="34" charset="0"/>
                <a:cs typeface="Jacobs Chronos" panose="010B0603030503030204" pitchFamily="34" charset="0"/>
              </a:rPr>
              <a:t>Réfléchissez</a:t>
            </a:r>
            <a:r>
              <a:rPr lang="fr-CA" sz="1200" i="1" dirty="0">
                <a:solidFill>
                  <a:schemeClr val="tx1"/>
                </a:solidFill>
                <a:latin typeface="Aptos" panose="020B0004020202020204" pitchFamily="34" charset="0"/>
                <a:cs typeface="Jacobs Chronos" panose="010B0603030503030204" pitchFamily="34" charset="0"/>
              </a:rPr>
              <a:t> à la manière de solliciter une rétroaction significative sur l’adéquation des services, ainsi que sur les services que le public souhaite payer et peut payer.</a:t>
            </a:r>
          </a:p>
          <a:p>
            <a:endParaRPr lang="en-US" sz="1200" dirty="0">
              <a:solidFill>
                <a:schemeClr val="tx1"/>
              </a:solidFill>
              <a:latin typeface="Aptos" panose="020B0004020202020204" pitchFamily="34" charset="0"/>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solidFill>
                <a:latin typeface="Aptos" panose="020B0004020202020204" pitchFamily="34" charset="0"/>
                <a:cs typeface="Jacobs Chronos" panose="020B0603030503030204" pitchFamily="34" charset="0"/>
              </a:rPr>
              <a:t>Définir les niveaux de service et les documenter nous permet de traduire les attentes de la collectivité en orientations plus adaptées à un secteur de service. Il va de soi que nous devons être redevables envers nos clients (en rendant compte de l’évolution du rendement au fil du temps) et vérifier avec eux que nos services répondent toujours à leurs besoins.</a:t>
            </a:r>
          </a:p>
        </p:txBody>
      </p:sp>
      <p:sp>
        <p:nvSpPr>
          <p:cNvPr id="4" name="Slide Number Placeholder 3"/>
          <p:cNvSpPr>
            <a:spLocks noGrp="1"/>
          </p:cNvSpPr>
          <p:nvPr>
            <p:ph type="sldNum" sz="quarter" idx="5"/>
          </p:nvPr>
        </p:nvSpPr>
        <p:spPr/>
        <p:txBody>
          <a:bodyPr/>
          <a:lstStyle/>
          <a:p>
            <a:fld id="{6DF60990-B284-41F8-8DC3-6A8DBCA69966}" type="slidenum">
              <a:rPr lang="en-CA" smtClean="0"/>
              <a:t>7</a:t>
            </a:fld>
            <a:endParaRPr lang="en-CA"/>
          </a:p>
        </p:txBody>
      </p:sp>
    </p:spTree>
    <p:extLst>
      <p:ext uri="{BB962C8B-B14F-4D97-AF65-F5344CB8AC3E}">
        <p14:creationId xmlns:p14="http://schemas.microsoft.com/office/powerpoint/2010/main" val="220937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0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000" dirty="0">
                <a:solidFill>
                  <a:schemeClr val="tx1"/>
                </a:solidFill>
                <a:latin typeface="Aptos" panose="020B0004020202020204" pitchFamily="34" charset="0"/>
                <a:cs typeface="Jacobs Chronos" panose="020B0603030503030204" pitchFamily="34" charset="0"/>
                <a:sym typeface="Verdana"/>
              </a:rPr>
              <a:t>L’objectif de cette diapositive est de souligner les avantages d’avoir des niveaux de service définis et documentés, mais aussi de pouvoir mesurer le rendement au fil du temps.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Réfléchissez à ce qui attirera l’attention de votre public et mettez en évidence ces avantages en particulier.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b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Établir les niveaux de service et les documenter nous permettra de créer une harmonisation entre ce que nous essayons de réaliser en tant que gouvernement local et ce que notre personnel fait au quotidien. Lorsque le personnel a une compréhension claire de son objectif, il peut être plus productif et s’impliquer davantage.</a:t>
            </a:r>
            <a:br>
              <a:rPr lang="fr-CA" sz="1200" dirty="0">
                <a:effectLst/>
                <a:latin typeface="Aptos" panose="020B0004020202020204" pitchFamily="34" charset="0"/>
                <a:ea typeface="Times New Roman" panose="02020603050405020304" pitchFamily="18" charset="0"/>
                <a:cs typeface="Arial" panose="020B060402020202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Nous pouvons mesurer si nous travaillons bien vers la réalisation de notre vision et si nous fournissons les services dont nos clients ont besoin et auxquels ils s’attendent. Cette mesure est essentielle pour soutenir notre processus de prise de décision. Nous pouvons évaluer les attentes par rapport à ce qui est abordable (dans le cadre de notre budget) et comprendre l’incidence de la prestation d’un service à un niveau particulier pour notre client.</a:t>
            </a:r>
          </a:p>
        </p:txBody>
      </p:sp>
      <p:sp>
        <p:nvSpPr>
          <p:cNvPr id="4" name="Slide Number Placeholder 3"/>
          <p:cNvSpPr>
            <a:spLocks noGrp="1"/>
          </p:cNvSpPr>
          <p:nvPr>
            <p:ph type="sldNum" sz="quarter" idx="5"/>
          </p:nvPr>
        </p:nvSpPr>
        <p:spPr/>
        <p:txBody>
          <a:bodyPr/>
          <a:lstStyle/>
          <a:p>
            <a:fld id="{6DF60990-B284-41F8-8DC3-6A8DBCA69966}" type="slidenum">
              <a:rPr lang="en-CA" smtClean="0"/>
              <a:t>8</a:t>
            </a:fld>
            <a:endParaRPr lang="en-CA"/>
          </a:p>
        </p:txBody>
      </p:sp>
    </p:spTree>
    <p:extLst>
      <p:ext uri="{BB962C8B-B14F-4D97-AF65-F5344CB8AC3E}">
        <p14:creationId xmlns:p14="http://schemas.microsoft.com/office/powerpoint/2010/main" val="364152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000" b="1" dirty="0">
                <a:solidFill>
                  <a:schemeClr val="tx1"/>
                </a:solidFill>
                <a:effectLst/>
                <a:latin typeface="Aptos" panose="020B0004020202020204" pitchFamily="34" charset="0"/>
                <a:ea typeface="Jacobs Chronos" panose="020B0603030503030204" pitchFamily="34" charset="0"/>
                <a:cs typeface="Jacobs Chronos" panose="020B0603030503030204" pitchFamily="34" charset="0"/>
              </a:rPr>
              <a:t>Intention et direction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000" dirty="0">
                <a:solidFill>
                  <a:schemeClr val="tx1"/>
                </a:solidFill>
                <a:latin typeface="Aptos" panose="020B0004020202020204" pitchFamily="34" charset="0"/>
                <a:cs typeface="Jacobs Chronos" panose="020B0603030503030204" pitchFamily="34" charset="0"/>
                <a:sym typeface="Verdana"/>
              </a:rPr>
              <a:t>L’objectif de cette diapositive est de souligner les avantages d’avoir des niveaux de service définis et documentés, mais aussi de pouvoir mesurer le rendement au fil du temps.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Personnalisation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fr-CA"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Réfléchissez à ce qui attirera l’attention de votre public et mettez en évidence ces avantages en particulier.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000"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t>Notes d’allocution :</a:t>
            </a:r>
            <a:br>
              <a:rPr lang="fr-CA" sz="1000" b="1" dirty="0">
                <a:solidFill>
                  <a:schemeClr val="tx1"/>
                </a:solidFill>
                <a:effectLst/>
                <a:latin typeface="Aptos" panose="020B0004020202020204" pitchFamily="34" charset="0"/>
                <a:ea typeface="Times New Roman" panose="02020603050405020304" pitchFamily="18" charset="0"/>
                <a:cs typeface="Jacobs Chronos" panose="020B060303050303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Si le public ne sait pas à quoi nous nous engageons, comment pouvons-nous être clairs sur nos stratégies pour y parvenir? Le processus relatif aux niveaux de service nous permet de définir des attentes claires pour nos clients, et notamment de leur indiquer les services que nous ne fournissons pas, et pourquoi. Nous pouvons ensuite mettre en œuvre des actions et en mesurer l’efficacité au fil du temps.</a:t>
            </a:r>
            <a:br>
              <a:rPr lang="fr-CA" sz="1200" dirty="0">
                <a:effectLst/>
                <a:latin typeface="Aptos" panose="020B0004020202020204" pitchFamily="34" charset="0"/>
                <a:ea typeface="Times New Roman" panose="02020603050405020304" pitchFamily="18" charset="0"/>
                <a:cs typeface="Arial" panose="020B0604020202020204" pitchFamily="34" charset="0"/>
              </a:rPr>
            </a:br>
            <a:r>
              <a:rPr lang="fr-CA" sz="1200" dirty="0">
                <a:effectLst/>
                <a:latin typeface="Aptos" panose="020B0004020202020204" pitchFamily="34" charset="0"/>
                <a:ea typeface="Times New Roman" panose="02020603050405020304" pitchFamily="18" charset="0"/>
                <a:cs typeface="Arial" panose="020B0604020202020204" pitchFamily="34" charset="0"/>
              </a:rPr>
              <a:t>Notre processus relatif aux niveaux de service peut également nous permettre d’évaluer où les demandes changent. Il peut s’avérer nécessaire de modifier les services que nous fournissons, ou les niveaux auxquels nous les fournissons, en fonction des besoins de la collectivité.</a:t>
            </a:r>
          </a:p>
        </p:txBody>
      </p:sp>
      <p:sp>
        <p:nvSpPr>
          <p:cNvPr id="4" name="Slide Number Placeholder 3"/>
          <p:cNvSpPr>
            <a:spLocks noGrp="1"/>
          </p:cNvSpPr>
          <p:nvPr>
            <p:ph type="sldNum" sz="quarter" idx="5"/>
          </p:nvPr>
        </p:nvSpPr>
        <p:spPr/>
        <p:txBody>
          <a:bodyPr/>
          <a:lstStyle/>
          <a:p>
            <a:fld id="{6DF60990-B284-41F8-8DC3-6A8DBCA69966}" type="slidenum">
              <a:rPr lang="en-CA" smtClean="0"/>
              <a:t>9</a:t>
            </a:fld>
            <a:endParaRPr lang="en-CA"/>
          </a:p>
        </p:txBody>
      </p:sp>
    </p:spTree>
    <p:extLst>
      <p:ext uri="{BB962C8B-B14F-4D97-AF65-F5344CB8AC3E}">
        <p14:creationId xmlns:p14="http://schemas.microsoft.com/office/powerpoint/2010/main" val="313605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7956-EFC9-414F-BBAF-5B9665AEAF01}"/>
              </a:ext>
            </a:extLst>
          </p:cNvPr>
          <p:cNvSpPr>
            <a:spLocks noGrp="1"/>
          </p:cNvSpPr>
          <p:nvPr>
            <p:ph type="ctrTitle" hasCustomPrompt="1"/>
          </p:nvPr>
        </p:nvSpPr>
        <p:spPr>
          <a:xfrm>
            <a:off x="2660650" y="2046110"/>
            <a:ext cx="6203264" cy="2387600"/>
          </a:xfrm>
        </p:spPr>
        <p:txBody>
          <a:bodyPr anchor="b"/>
          <a:lstStyle>
            <a:lvl1pPr algn="l">
              <a:defRPr sz="7200">
                <a:latin typeface="Montserrat ExtraBold" panose="00000900000000000000" pitchFamily="2"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5C936346-9EA8-4808-8E87-362976E91C33}"/>
              </a:ext>
            </a:extLst>
          </p:cNvPr>
          <p:cNvSpPr>
            <a:spLocks noGrp="1"/>
          </p:cNvSpPr>
          <p:nvPr>
            <p:ph type="subTitle" idx="1" hasCustomPrompt="1"/>
          </p:nvPr>
        </p:nvSpPr>
        <p:spPr>
          <a:xfrm>
            <a:off x="2660650" y="4525785"/>
            <a:ext cx="8897036" cy="365125"/>
          </a:xfrm>
        </p:spPr>
        <p:txBody>
          <a:bodyPr/>
          <a:lstStyle>
            <a:lvl1pPr marL="0" indent="0" algn="l">
              <a:buNone/>
              <a:defRPr sz="3600" b="0">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7" name="Date Placeholder 6">
            <a:extLst>
              <a:ext uri="{FF2B5EF4-FFF2-40B4-BE49-F238E27FC236}">
                <a16:creationId xmlns:a16="http://schemas.microsoft.com/office/drawing/2014/main" id="{1DF95FB5-D4B9-4248-BF00-398E10720373}"/>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8" name="Footer Placeholder 7">
            <a:extLst>
              <a:ext uri="{FF2B5EF4-FFF2-40B4-BE49-F238E27FC236}">
                <a16:creationId xmlns:a16="http://schemas.microsoft.com/office/drawing/2014/main" id="{9D1CB8CE-31BF-4D55-83E0-A038EF50C65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21ECB46-50B9-4BB3-A70D-78BE3056AD84}"/>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25530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picture shape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a:xfrm>
            <a:off x="9144000" y="6356350"/>
            <a:ext cx="2743200" cy="365125"/>
          </a:xfrm>
        </p:spPr>
        <p:txBody>
          <a:bodyPr/>
          <a:lstStyle/>
          <a:p>
            <a:fld id="{17F2123E-7D5C-4159-AFC8-5285FB92B605}" type="slidenum">
              <a:rPr lang="en-CA" smtClean="0"/>
              <a:t>‹#›</a:t>
            </a:fld>
            <a:endParaRPr lang="en-CA"/>
          </a:p>
        </p:txBody>
      </p:sp>
      <p:sp>
        <p:nvSpPr>
          <p:cNvPr id="13" name="Picture Placeholder 12">
            <a:extLst>
              <a:ext uri="{FF2B5EF4-FFF2-40B4-BE49-F238E27FC236}">
                <a16:creationId xmlns:a16="http://schemas.microsoft.com/office/drawing/2014/main" id="{5D255868-2A72-42B1-A951-A67C3BAE703F}"/>
              </a:ext>
            </a:extLst>
          </p:cNvPr>
          <p:cNvSpPr>
            <a:spLocks noGrp="1"/>
          </p:cNvSpPr>
          <p:nvPr>
            <p:ph type="pic" sz="quarter" idx="13"/>
          </p:nvPr>
        </p:nvSpPr>
        <p:spPr>
          <a:xfrm>
            <a:off x="0" y="0"/>
            <a:ext cx="12217400" cy="6858000"/>
          </a:xfrm>
          <a:prstGeom prst="round2DiagRect">
            <a:avLst>
              <a:gd name="adj1" fmla="val 41444"/>
              <a:gd name="adj2" fmla="val 0"/>
            </a:avLst>
          </a:prstGeom>
          <a:ln>
            <a:noFill/>
          </a:ln>
        </p:spPr>
        <p:txBody>
          <a:bodyPr/>
          <a:lstStyle/>
          <a:p>
            <a:r>
              <a:rPr lang="en-US"/>
              <a:t>Click icon to add picture</a:t>
            </a:r>
            <a:endParaRPr lang="en-CA"/>
          </a:p>
        </p:txBody>
      </p:sp>
    </p:spTree>
    <p:extLst>
      <p:ext uri="{BB962C8B-B14F-4D97-AF65-F5344CB8AC3E}">
        <p14:creationId xmlns:p14="http://schemas.microsoft.com/office/powerpoint/2010/main" val="181899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780131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557C-6956-4D92-AC09-02D700F37915}"/>
              </a:ext>
            </a:extLst>
          </p:cNvPr>
          <p:cNvSpPr>
            <a:spLocks noGrp="1"/>
          </p:cNvSpPr>
          <p:nvPr>
            <p:ph type="title" hasCustomPrompt="1"/>
          </p:nvPr>
        </p:nvSpPr>
        <p:spPr>
          <a:xfrm>
            <a:off x="839788" y="457200"/>
            <a:ext cx="4017962" cy="1600200"/>
          </a:xfrm>
        </p:spPr>
        <p:txBody>
          <a:bodyPr anchor="ctr"/>
          <a:lstStyle>
            <a:lvl1pPr>
              <a:defRPr sz="36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93F0AA-764B-45AF-943B-6DB7A70497DF}"/>
              </a:ext>
            </a:extLst>
          </p:cNvPr>
          <p:cNvSpPr>
            <a:spLocks noGrp="1"/>
          </p:cNvSpPr>
          <p:nvPr>
            <p:ph idx="1"/>
          </p:nvPr>
        </p:nvSpPr>
        <p:spPr>
          <a:xfrm>
            <a:off x="5183188" y="987425"/>
            <a:ext cx="5884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1F04613-C6B4-457F-84DC-D442437DD631}"/>
              </a:ext>
            </a:extLst>
          </p:cNvPr>
          <p:cNvSpPr>
            <a:spLocks noGrp="1"/>
          </p:cNvSpPr>
          <p:nvPr>
            <p:ph type="body" sz="half" idx="2"/>
          </p:nvPr>
        </p:nvSpPr>
        <p:spPr>
          <a:xfrm>
            <a:off x="839788" y="2057400"/>
            <a:ext cx="3932237"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5ADCE-845A-4870-88C2-D9D4735BF133}"/>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DD5B6DEA-29E1-41D5-A5DD-6B2B4A894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4EA5DC1-3949-438D-8301-74CED1831387}"/>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012290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1186204" y="457200"/>
            <a:ext cx="3681071" cy="1600200"/>
          </a:xfrm>
        </p:spPr>
        <p:txBody>
          <a:bodyPr anchor="ctr"/>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5183188" y="987425"/>
            <a:ext cx="58308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1178011" y="2057400"/>
            <a:ext cx="3594014"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8648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Shap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1187842" y="457200"/>
            <a:ext cx="3698483" cy="1600200"/>
          </a:xfrm>
        </p:spPr>
        <p:txBody>
          <a:bodyPr anchor="ctr"/>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5183188" y="987425"/>
            <a:ext cx="5830801" cy="4873625"/>
          </a:xfrm>
          <a:prstGeom prst="round2DiagRect">
            <a:avLst>
              <a:gd name="adj1" fmla="val 0"/>
              <a:gd name="adj2" fmla="val 36938"/>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1178011" y="2057400"/>
            <a:ext cx="3594014"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91796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A405-48C1-4606-8D79-35F744AE4CC9}"/>
              </a:ext>
            </a:extLst>
          </p:cNvPr>
          <p:cNvSpPr>
            <a:spLocks noGrp="1"/>
          </p:cNvSpPr>
          <p:nvPr>
            <p:ph type="title" hasCustomPrompt="1"/>
          </p:nvPr>
        </p:nvSpPr>
        <p:spPr>
          <a:xfrm>
            <a:off x="6644481" y="457200"/>
            <a:ext cx="3932237" cy="1600200"/>
          </a:xfrm>
        </p:spPr>
        <p:txBody>
          <a:bodyPr anchor="b"/>
          <a:lstStyle>
            <a:lvl1pPr>
              <a:defRPr sz="36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34CC04E-3AE9-4E45-8674-498DDADAE474}"/>
              </a:ext>
            </a:extLst>
          </p:cNvPr>
          <p:cNvSpPr>
            <a:spLocks noGrp="1"/>
          </p:cNvSpPr>
          <p:nvPr>
            <p:ph type="pic" idx="1"/>
          </p:nvPr>
        </p:nvSpPr>
        <p:spPr>
          <a:xfrm>
            <a:off x="0" y="1"/>
            <a:ext cx="583080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C190FC90-CA03-433F-BFEB-C7BEDB1E6F03}"/>
              </a:ext>
            </a:extLst>
          </p:cNvPr>
          <p:cNvSpPr>
            <a:spLocks noGrp="1"/>
          </p:cNvSpPr>
          <p:nvPr>
            <p:ph type="body" sz="half" idx="2"/>
          </p:nvPr>
        </p:nvSpPr>
        <p:spPr>
          <a:xfrm>
            <a:off x="6644481" y="2057400"/>
            <a:ext cx="3932237" cy="3811588"/>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74D7-4CF2-4557-A5D7-EA60A441D95D}"/>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D6A2A7F0-BA99-48F9-868B-CF746FF6EF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2A8D69-9F1E-46A1-A1DE-B0076C6024E0}"/>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38768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F04F-85D5-446E-BA2E-9A1EC7278A76}"/>
              </a:ext>
            </a:extLst>
          </p:cNvPr>
          <p:cNvSpPr>
            <a:spLocks noGrp="1"/>
          </p:cNvSpPr>
          <p:nvPr>
            <p:ph type="title" hasCustomPrompt="1"/>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F4F1F3-8569-476D-A51C-09796D357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0C7BC2-945C-4633-AD76-4BA8F3E3FFCC}"/>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5" name="Footer Placeholder 4">
            <a:extLst>
              <a:ext uri="{FF2B5EF4-FFF2-40B4-BE49-F238E27FC236}">
                <a16:creationId xmlns:a16="http://schemas.microsoft.com/office/drawing/2014/main" id="{0F2C9E82-E293-472B-B4E4-406FC610CC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EFE2DA-98F4-4D73-A1F0-7A5D763DAF72}"/>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53632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9F353-5799-4099-A727-41642C48BA0B}"/>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0AE655-15C7-4FDE-88DA-C86D3D61C6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E52649F-0668-42B8-8FFD-8FC7B347CBD2}"/>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5" name="Footer Placeholder 4">
            <a:extLst>
              <a:ext uri="{FF2B5EF4-FFF2-40B4-BE49-F238E27FC236}">
                <a16:creationId xmlns:a16="http://schemas.microsoft.com/office/drawing/2014/main" id="{A3B74460-41B9-4502-90E0-6EC4B9EAA6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753CC9E-5182-4A9B-8CCD-586888FD7DC7}"/>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54989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7956-EFC9-414F-BBAF-5B9665AEAF01}"/>
              </a:ext>
            </a:extLst>
          </p:cNvPr>
          <p:cNvSpPr>
            <a:spLocks noGrp="1"/>
          </p:cNvSpPr>
          <p:nvPr>
            <p:ph type="ctrTitle" hasCustomPrompt="1"/>
          </p:nvPr>
        </p:nvSpPr>
        <p:spPr>
          <a:xfrm>
            <a:off x="1622768" y="2191103"/>
            <a:ext cx="6203264" cy="2387600"/>
          </a:xfrm>
        </p:spPr>
        <p:txBody>
          <a:bodyPr anchor="b"/>
          <a:lstStyle>
            <a:lvl1pPr algn="l">
              <a:defRPr sz="7200">
                <a:latin typeface="Montserrat ExtraBold" panose="00000900000000000000" pitchFamily="2"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5C936346-9EA8-4808-8E87-362976E91C33}"/>
              </a:ext>
            </a:extLst>
          </p:cNvPr>
          <p:cNvSpPr>
            <a:spLocks noGrp="1"/>
          </p:cNvSpPr>
          <p:nvPr>
            <p:ph type="subTitle" idx="1" hasCustomPrompt="1"/>
          </p:nvPr>
        </p:nvSpPr>
        <p:spPr>
          <a:xfrm>
            <a:off x="1622768" y="4670778"/>
            <a:ext cx="8897036" cy="365125"/>
          </a:xfrm>
        </p:spPr>
        <p:txBody>
          <a:bodyPr/>
          <a:lstStyle>
            <a:lvl1pPr marL="0" indent="0" algn="l">
              <a:buNone/>
              <a:defRPr sz="3600" b="0">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7" name="Date Placeholder 6">
            <a:extLst>
              <a:ext uri="{FF2B5EF4-FFF2-40B4-BE49-F238E27FC236}">
                <a16:creationId xmlns:a16="http://schemas.microsoft.com/office/drawing/2014/main" id="{1DF95FB5-D4B9-4248-BF00-398E10720373}"/>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8" name="Footer Placeholder 7">
            <a:extLst>
              <a:ext uri="{FF2B5EF4-FFF2-40B4-BE49-F238E27FC236}">
                <a16:creationId xmlns:a16="http://schemas.microsoft.com/office/drawing/2014/main" id="{9D1CB8CE-31BF-4D55-83E0-A038EF50C65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21ECB46-50B9-4BB3-A70D-78BE3056AD84}"/>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2263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92AC-E69D-4829-B8A1-34FB7B09FA55}"/>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2BBC6BA-4576-4790-8C44-13A1F9685E3B}"/>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50626A-B015-4672-BBEC-4555641E6F99}"/>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5" name="Footer Placeholder 4">
            <a:extLst>
              <a:ext uri="{FF2B5EF4-FFF2-40B4-BE49-F238E27FC236}">
                <a16:creationId xmlns:a16="http://schemas.microsoft.com/office/drawing/2014/main" id="{D351AAD8-9AA5-41AE-9F49-57A06E85A4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380A69-AA6C-42B3-8517-B6BB7F036D28}"/>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64709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0B30-219C-4F07-8C1E-DF0320DC5EFF}"/>
              </a:ext>
            </a:extLst>
          </p:cNvPr>
          <p:cNvSpPr>
            <a:spLocks noGrp="1"/>
          </p:cNvSpPr>
          <p:nvPr>
            <p:ph type="title"/>
          </p:nvPr>
        </p:nvSpPr>
        <p:spPr>
          <a:xfrm>
            <a:off x="831850" y="1709738"/>
            <a:ext cx="10515600" cy="2852737"/>
          </a:xfrm>
        </p:spPr>
        <p:txBody>
          <a:bodyPr anchor="b"/>
          <a:lstStyle>
            <a:lvl1pPr algn="r">
              <a:defRPr sz="7200">
                <a:solidFill>
                  <a:schemeClr val="bg1"/>
                </a:solidFill>
                <a:latin typeface="Montserrat ExtraBold" panose="00000900000000000000"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00D3EE-742D-4CB2-B2FC-01A979482341}"/>
              </a:ext>
            </a:extLst>
          </p:cNvPr>
          <p:cNvSpPr>
            <a:spLocks noGrp="1"/>
          </p:cNvSpPr>
          <p:nvPr>
            <p:ph type="body" idx="1" hasCustomPrompt="1"/>
          </p:nvPr>
        </p:nvSpPr>
        <p:spPr>
          <a:xfrm>
            <a:off x="831850" y="4589463"/>
            <a:ext cx="10515600" cy="1500187"/>
          </a:xfrm>
        </p:spPr>
        <p:txBody>
          <a:bodyPr/>
          <a:lstStyle>
            <a:lvl1pPr marL="0" indent="0" algn="r">
              <a:buNone/>
              <a:defRPr sz="3600" b="0">
                <a:solidFill>
                  <a:schemeClr val="bg1"/>
                </a:solidFill>
                <a:latin typeface="Montserrat Medium" panose="000006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03458-91D2-4620-BD9D-154CD12E5BE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5" name="Footer Placeholder 4">
            <a:extLst>
              <a:ext uri="{FF2B5EF4-FFF2-40B4-BE49-F238E27FC236}">
                <a16:creationId xmlns:a16="http://schemas.microsoft.com/office/drawing/2014/main" id="{69358777-A0AC-4BFC-AD42-48ADEAAC2A9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96F16CE-E10B-4FD2-8682-3F10D186C32F}"/>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235944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471B-FD93-4AD9-B718-C3EE572DE1D4}"/>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7835E62-A550-430D-B414-936F287D4D6E}"/>
              </a:ext>
            </a:extLst>
          </p:cNvPr>
          <p:cNvSpPr>
            <a:spLocks noGrp="1"/>
          </p:cNvSpPr>
          <p:nvPr>
            <p:ph sz="half" idx="1"/>
          </p:nvPr>
        </p:nvSpPr>
        <p:spPr>
          <a:xfrm>
            <a:off x="838200" y="1825625"/>
            <a:ext cx="46577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73D2FE-CE2C-4CA2-96BA-71BE58166C82}"/>
              </a:ext>
            </a:extLst>
          </p:cNvPr>
          <p:cNvSpPr>
            <a:spLocks noGrp="1"/>
          </p:cNvSpPr>
          <p:nvPr>
            <p:ph sz="half" idx="2"/>
          </p:nvPr>
        </p:nvSpPr>
        <p:spPr>
          <a:xfrm>
            <a:off x="6172200" y="1825625"/>
            <a:ext cx="46577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FAFABF-A8A6-42B3-88DE-357002A3905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F2EA51F7-A32B-40F5-BD6C-FC241477CC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9CCA76-9D07-4FCF-A614-E1A7DC6E1B76}"/>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15865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Shap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471B-FD93-4AD9-B718-C3EE572DE1D4}"/>
              </a:ext>
            </a:extLst>
          </p:cNvPr>
          <p:cNvSpPr>
            <a:spLocks noGrp="1"/>
          </p:cNvSpPr>
          <p:nvPr>
            <p:ph type="title" hasCustomPrompt="1"/>
          </p:nvPr>
        </p:nvSpPr>
        <p:spPr>
          <a:xfrm>
            <a:off x="998376" y="365125"/>
            <a:ext cx="10355424" cy="1325563"/>
          </a:xfrm>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7835E62-A550-430D-B414-936F287D4D6E}"/>
              </a:ext>
            </a:extLst>
          </p:cNvPr>
          <p:cNvSpPr>
            <a:spLocks noGrp="1"/>
          </p:cNvSpPr>
          <p:nvPr>
            <p:ph sz="half" idx="1"/>
          </p:nvPr>
        </p:nvSpPr>
        <p:spPr>
          <a:xfrm>
            <a:off x="998376" y="1825625"/>
            <a:ext cx="4497549" cy="417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73D2FE-CE2C-4CA2-96BA-71BE58166C82}"/>
              </a:ext>
            </a:extLst>
          </p:cNvPr>
          <p:cNvSpPr>
            <a:spLocks noGrp="1"/>
          </p:cNvSpPr>
          <p:nvPr>
            <p:ph sz="half" idx="2"/>
          </p:nvPr>
        </p:nvSpPr>
        <p:spPr>
          <a:xfrm>
            <a:off x="6172200" y="1825625"/>
            <a:ext cx="5181600" cy="4351338"/>
          </a:xfrm>
          <a:prstGeom prst="round2DiagRect">
            <a:avLst>
              <a:gd name="adj1" fmla="val 0"/>
              <a:gd name="adj2" fmla="val 28676"/>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FAFABF-A8A6-42B3-88DE-357002A3905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6" name="Footer Placeholder 5">
            <a:extLst>
              <a:ext uri="{FF2B5EF4-FFF2-40B4-BE49-F238E27FC236}">
                <a16:creationId xmlns:a16="http://schemas.microsoft.com/office/drawing/2014/main" id="{F2EA51F7-A32B-40F5-BD6C-FC241477CC9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9CCA76-9D07-4FCF-A614-E1A7DC6E1B76}"/>
              </a:ext>
            </a:extLst>
          </p:cNvPr>
          <p:cNvSpPr>
            <a:spLocks noGrp="1"/>
          </p:cNvSpPr>
          <p:nvPr>
            <p:ph type="sldNum" sz="quarter" idx="12"/>
          </p:nvPr>
        </p:nvSpPr>
        <p:spPr/>
        <p:txBody>
          <a:bodyPr/>
          <a:lstStyle/>
          <a:p>
            <a:fld id="{17F2123E-7D5C-4159-AFC8-5285FB92B605}" type="slidenum">
              <a:rPr lang="en-CA" smtClean="0"/>
              <a:t>‹#›</a:t>
            </a:fld>
            <a:endParaRPr lang="en-CA"/>
          </a:p>
        </p:txBody>
      </p:sp>
      <p:pic>
        <p:nvPicPr>
          <p:cNvPr id="8" name="Picture 7" descr="A picture containing logo&#10;&#10;Description automatically generated">
            <a:extLst>
              <a:ext uri="{FF2B5EF4-FFF2-40B4-BE49-F238E27FC236}">
                <a16:creationId xmlns:a16="http://schemas.microsoft.com/office/drawing/2014/main" id="{77BEC14A-93AD-48BC-BB7C-C02027C8FD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131289"/>
            <a:ext cx="2674646" cy="3726711"/>
          </a:xfrm>
          <a:prstGeom prst="rect">
            <a:avLst/>
          </a:prstGeom>
        </p:spPr>
      </p:pic>
    </p:spTree>
    <p:extLst>
      <p:ext uri="{BB962C8B-B14F-4D97-AF65-F5344CB8AC3E}">
        <p14:creationId xmlns:p14="http://schemas.microsoft.com/office/powerpoint/2010/main" val="94820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F9D3-6B2A-487B-B16A-BEFEEBFBD2A7}"/>
              </a:ext>
            </a:extLst>
          </p:cNvPr>
          <p:cNvSpPr>
            <a:spLocks noGrp="1"/>
          </p:cNvSpPr>
          <p:nvPr>
            <p:ph type="title" hasCustomPrompt="1"/>
          </p:nvPr>
        </p:nvSpPr>
        <p:spPr>
          <a:xfrm>
            <a:off x="839788" y="365125"/>
            <a:ext cx="10515600" cy="1325563"/>
          </a:xfrm>
        </p:spPr>
        <p:txBody>
          <a:bodyPr/>
          <a:lstStyle>
            <a:lvl1pPr>
              <a:defRPr sz="3600" b="0">
                <a:latin typeface="Montserrat Medium" panose="00000600000000000000"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0EB6C94-E136-4A55-B4FB-C55ACDB8003D}"/>
              </a:ext>
            </a:extLst>
          </p:cNvPr>
          <p:cNvSpPr>
            <a:spLocks noGrp="1"/>
          </p:cNvSpPr>
          <p:nvPr>
            <p:ph type="body" idx="1" hasCustomPrompt="1"/>
          </p:nvPr>
        </p:nvSpPr>
        <p:spPr>
          <a:xfrm>
            <a:off x="839789" y="1681163"/>
            <a:ext cx="4733924" cy="823912"/>
          </a:xfrm>
        </p:spPr>
        <p:txBody>
          <a:bodyPr anchor="b"/>
          <a:lstStyle>
            <a:lvl1pPr marL="0" indent="0">
              <a:buNone/>
              <a:defRPr sz="28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0A504-559F-4540-972F-73EEAF3F5555}"/>
              </a:ext>
            </a:extLst>
          </p:cNvPr>
          <p:cNvSpPr>
            <a:spLocks noGrp="1"/>
          </p:cNvSpPr>
          <p:nvPr>
            <p:ph sz="half" idx="2"/>
          </p:nvPr>
        </p:nvSpPr>
        <p:spPr>
          <a:xfrm>
            <a:off x="839788" y="2505075"/>
            <a:ext cx="47339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44CB85-9CA3-4403-9EB9-6B5049D9FCAE}"/>
              </a:ext>
            </a:extLst>
          </p:cNvPr>
          <p:cNvSpPr>
            <a:spLocks noGrp="1"/>
          </p:cNvSpPr>
          <p:nvPr>
            <p:ph type="body" sz="quarter" idx="3" hasCustomPrompt="1"/>
          </p:nvPr>
        </p:nvSpPr>
        <p:spPr>
          <a:xfrm>
            <a:off x="6172200" y="1681163"/>
            <a:ext cx="4733925" cy="823912"/>
          </a:xfrm>
        </p:spPr>
        <p:txBody>
          <a:bodyPr anchor="b"/>
          <a:lstStyle>
            <a:lvl1pPr marL="0" indent="0">
              <a:buNone/>
              <a:defRPr sz="28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7D851D-2F6D-44A0-913D-E3E71475472A}"/>
              </a:ext>
            </a:extLst>
          </p:cNvPr>
          <p:cNvSpPr>
            <a:spLocks noGrp="1"/>
          </p:cNvSpPr>
          <p:nvPr>
            <p:ph sz="quarter" idx="4"/>
          </p:nvPr>
        </p:nvSpPr>
        <p:spPr>
          <a:xfrm>
            <a:off x="6172200" y="2505075"/>
            <a:ext cx="47339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A7DB957-0A35-4350-8A0C-91A749F785BF}"/>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8" name="Footer Placeholder 7">
            <a:extLst>
              <a:ext uri="{FF2B5EF4-FFF2-40B4-BE49-F238E27FC236}">
                <a16:creationId xmlns:a16="http://schemas.microsoft.com/office/drawing/2014/main" id="{3CEC1301-BC49-4AD6-BB12-7D5B9C41DDF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C984D7E-FEDC-48D4-B57F-EAA8AD4F2FDA}"/>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309969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EEF9-9AD6-436F-A863-098118FA92E6}"/>
              </a:ext>
            </a:extLst>
          </p:cNvPr>
          <p:cNvSpPr>
            <a:spLocks noGrp="1"/>
          </p:cNvSpPr>
          <p:nvPr>
            <p:ph type="title" hasCustomPrompt="1"/>
          </p:nvPr>
        </p:nvSpPr>
        <p:spPr/>
        <p:txBody>
          <a:bodyPr/>
          <a:lstStyle>
            <a:lvl1pPr>
              <a:defRPr sz="3600">
                <a:latin typeface="Montserrat Medium" panose="00000600000000000000" pitchFamily="2" charset="0"/>
              </a:defRPr>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AC8420B9-2B0C-4A24-B089-6DDDC0129104}"/>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4" name="Footer Placeholder 3">
            <a:extLst>
              <a:ext uri="{FF2B5EF4-FFF2-40B4-BE49-F238E27FC236}">
                <a16:creationId xmlns:a16="http://schemas.microsoft.com/office/drawing/2014/main" id="{0DDABB28-826A-46F6-9A45-A4B59996974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327AD32-83DC-4380-8093-41630EC08CFB}"/>
              </a:ext>
            </a:extLst>
          </p:cNvPr>
          <p:cNvSpPr>
            <a:spLocks noGrp="1"/>
          </p:cNvSpPr>
          <p:nvPr>
            <p:ph type="sldNum" sz="quarter" idx="12"/>
          </p:nvPr>
        </p:nvSpPr>
        <p:spPr/>
        <p:txBody>
          <a:bodyPr/>
          <a:lstStyle/>
          <a:p>
            <a:fld id="{17F2123E-7D5C-4159-AFC8-5285FB92B605}" type="slidenum">
              <a:rPr lang="en-CA" smtClean="0"/>
              <a:t>‹#›</a:t>
            </a:fld>
            <a:endParaRPr lang="en-CA"/>
          </a:p>
        </p:txBody>
      </p:sp>
    </p:spTree>
    <p:extLst>
      <p:ext uri="{BB962C8B-B14F-4D97-AF65-F5344CB8AC3E}">
        <p14:creationId xmlns:p14="http://schemas.microsoft.com/office/powerpoint/2010/main" val="425959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pictur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F7680-0200-4F90-9D18-C66BEF7CBDDE}"/>
              </a:ext>
            </a:extLst>
          </p:cNvPr>
          <p:cNvSpPr>
            <a:spLocks noGrp="1"/>
          </p:cNvSpPr>
          <p:nvPr>
            <p:ph type="dt" sz="half" idx="10"/>
          </p:nvPr>
        </p:nvSpPr>
        <p:spPr/>
        <p:txBody>
          <a:bodyPr/>
          <a:lstStyle/>
          <a:p>
            <a:fld id="{8123BE78-6390-4365-8492-170D2E57FBD8}" type="datetimeFigureOut">
              <a:rPr lang="en-CA" smtClean="0"/>
              <a:t>2024-10-17</a:t>
            </a:fld>
            <a:endParaRPr lang="en-CA"/>
          </a:p>
        </p:txBody>
      </p:sp>
      <p:sp>
        <p:nvSpPr>
          <p:cNvPr id="3" name="Footer Placeholder 2">
            <a:extLst>
              <a:ext uri="{FF2B5EF4-FFF2-40B4-BE49-F238E27FC236}">
                <a16:creationId xmlns:a16="http://schemas.microsoft.com/office/drawing/2014/main" id="{6A3FE9C1-7D24-49D2-910A-135AC2C5896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DEF6FAD-367C-4379-AFB4-9A206ED83295}"/>
              </a:ext>
            </a:extLst>
          </p:cNvPr>
          <p:cNvSpPr>
            <a:spLocks noGrp="1"/>
          </p:cNvSpPr>
          <p:nvPr>
            <p:ph type="sldNum" sz="quarter" idx="12"/>
          </p:nvPr>
        </p:nvSpPr>
        <p:spPr/>
        <p:txBody>
          <a:bodyPr/>
          <a:lstStyle/>
          <a:p>
            <a:fld id="{17F2123E-7D5C-4159-AFC8-5285FB92B605}" type="slidenum">
              <a:rPr lang="en-CA" smtClean="0"/>
              <a:t>‹#›</a:t>
            </a:fld>
            <a:endParaRPr lang="en-CA"/>
          </a:p>
        </p:txBody>
      </p:sp>
      <p:sp>
        <p:nvSpPr>
          <p:cNvPr id="13" name="Picture Placeholder 12">
            <a:extLst>
              <a:ext uri="{FF2B5EF4-FFF2-40B4-BE49-F238E27FC236}">
                <a16:creationId xmlns:a16="http://schemas.microsoft.com/office/drawing/2014/main" id="{5D255868-2A72-42B1-A951-A67C3BAE703F}"/>
              </a:ext>
            </a:extLst>
          </p:cNvPr>
          <p:cNvSpPr>
            <a:spLocks noGrp="1"/>
          </p:cNvSpPr>
          <p:nvPr>
            <p:ph type="pic" sz="quarter" idx="13"/>
          </p:nvPr>
        </p:nvSpPr>
        <p:spPr>
          <a:xfrm>
            <a:off x="0" y="0"/>
            <a:ext cx="12217400" cy="6858000"/>
          </a:xfrm>
          <a:prstGeom prst="round2DiagRect">
            <a:avLst>
              <a:gd name="adj1" fmla="val 35333"/>
              <a:gd name="adj2" fmla="val 0"/>
            </a:avLst>
          </a:prstGeom>
          <a:ln>
            <a:noFill/>
          </a:ln>
        </p:spPr>
        <p:txBody>
          <a:bodyPr/>
          <a:lstStyle/>
          <a:p>
            <a:r>
              <a:rPr lang="en-US"/>
              <a:t>Click icon to add picture</a:t>
            </a:r>
            <a:endParaRPr lang="en-CA"/>
          </a:p>
        </p:txBody>
      </p:sp>
    </p:spTree>
    <p:extLst>
      <p:ext uri="{BB962C8B-B14F-4D97-AF65-F5344CB8AC3E}">
        <p14:creationId xmlns:p14="http://schemas.microsoft.com/office/powerpoint/2010/main" val="361905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D7CAA-9A2E-4436-B1DA-5D1991015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2F23488-8DC6-4939-98E9-A84B1B955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EC27A4-346C-4581-9816-768E98D88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3BE78-6390-4365-8492-170D2E57FBD8}" type="datetimeFigureOut">
              <a:rPr lang="en-CA" smtClean="0"/>
              <a:t>2024-10-17</a:t>
            </a:fld>
            <a:endParaRPr lang="en-CA"/>
          </a:p>
        </p:txBody>
      </p:sp>
      <p:sp>
        <p:nvSpPr>
          <p:cNvPr id="5" name="Footer Placeholder 4">
            <a:extLst>
              <a:ext uri="{FF2B5EF4-FFF2-40B4-BE49-F238E27FC236}">
                <a16:creationId xmlns:a16="http://schemas.microsoft.com/office/drawing/2014/main" id="{57275009-BB3A-4EF6-B31B-FFCDA858C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F82768-9DA8-4740-8409-20D384664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123E-7D5C-4159-AFC8-5285FB92B605}" type="slidenum">
              <a:rPr lang="en-CA" smtClean="0"/>
              <a:t>‹#›</a:t>
            </a:fld>
            <a:endParaRPr lang="en-CA"/>
          </a:p>
        </p:txBody>
      </p:sp>
    </p:spTree>
    <p:extLst>
      <p:ext uri="{BB962C8B-B14F-4D97-AF65-F5344CB8AC3E}">
        <p14:creationId xmlns:p14="http://schemas.microsoft.com/office/powerpoint/2010/main" val="274942637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2" r:id="rId4"/>
    <p:sldLayoutId id="2147483652" r:id="rId5"/>
    <p:sldLayoutId id="2147483664" r:id="rId6"/>
    <p:sldLayoutId id="2147483653" r:id="rId7"/>
    <p:sldLayoutId id="2147483654" r:id="rId8"/>
    <p:sldLayoutId id="2147483661" r:id="rId9"/>
    <p:sldLayoutId id="2147483665" r:id="rId10"/>
    <p:sldLayoutId id="2147483655" r:id="rId11"/>
    <p:sldLayoutId id="2147483656" r:id="rId12"/>
    <p:sldLayoutId id="2147483657" r:id="rId13"/>
    <p:sldLayoutId id="2147483663" r:id="rId14"/>
    <p:sldLayoutId id="2147483660" r:id="rId15"/>
    <p:sldLayoutId id="2147483658" r:id="rId16"/>
    <p:sldLayoutId id="2147483659" r:id="rId17"/>
  </p:sldLayoutIdLst>
  <p:txStyles>
    <p:title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E9C70B6-8D94-4918-C4CD-2C1A0FF87639}"/>
              </a:ext>
            </a:extLst>
          </p:cNvPr>
          <p:cNvSpPr/>
          <p:nvPr/>
        </p:nvSpPr>
        <p:spPr>
          <a:xfrm>
            <a:off x="-13065" y="-39189"/>
            <a:ext cx="9784081" cy="6897189"/>
          </a:xfrm>
          <a:custGeom>
            <a:avLst/>
            <a:gdLst>
              <a:gd name="connsiteX0" fmla="*/ 3840480 w 5878286"/>
              <a:gd name="connsiteY0" fmla="*/ 0 h 6897189"/>
              <a:gd name="connsiteX1" fmla="*/ 5878286 w 5878286"/>
              <a:gd name="connsiteY1" fmla="*/ 6897189 h 6897189"/>
              <a:gd name="connsiteX2" fmla="*/ 0 w 5878286"/>
              <a:gd name="connsiteY2" fmla="*/ 6897189 h 6897189"/>
              <a:gd name="connsiteX3" fmla="*/ 0 w 5878286"/>
              <a:gd name="connsiteY3" fmla="*/ 13063 h 6897189"/>
              <a:gd name="connsiteX4" fmla="*/ 3853543 w 5878286"/>
              <a:gd name="connsiteY4" fmla="*/ 13063 h 6897189"/>
              <a:gd name="connsiteX5" fmla="*/ 3840480 w 5878286"/>
              <a:gd name="connsiteY5" fmla="*/ 0 h 6897189"/>
              <a:gd name="connsiteX0" fmla="*/ 7746275 w 9784081"/>
              <a:gd name="connsiteY0" fmla="*/ 0 h 6897189"/>
              <a:gd name="connsiteX1" fmla="*/ 9784081 w 9784081"/>
              <a:gd name="connsiteY1" fmla="*/ 6897189 h 6897189"/>
              <a:gd name="connsiteX2" fmla="*/ 3905795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46275 w 9784081"/>
              <a:gd name="connsiteY0" fmla="*/ 0 h 6897189"/>
              <a:gd name="connsiteX1" fmla="*/ 9784081 w 9784081"/>
              <a:gd name="connsiteY1" fmla="*/ 6897189 h 6897189"/>
              <a:gd name="connsiteX2" fmla="*/ 39190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4081" h="6897189">
                <a:moveTo>
                  <a:pt x="7746275" y="0"/>
                </a:moveTo>
                <a:lnTo>
                  <a:pt x="9784081" y="6897189"/>
                </a:lnTo>
                <a:lnTo>
                  <a:pt x="39190" y="6897189"/>
                </a:lnTo>
                <a:lnTo>
                  <a:pt x="0" y="52252"/>
                </a:lnTo>
                <a:lnTo>
                  <a:pt x="7759338" y="13063"/>
                </a:lnTo>
                <a:lnTo>
                  <a:pt x="7746275" y="0"/>
                </a:lnTo>
                <a:close/>
              </a:path>
            </a:pathLst>
          </a:cu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EAD7C-C401-5302-18E2-00B457D07D59}"/>
              </a:ext>
            </a:extLst>
          </p:cNvPr>
          <p:cNvSpPr>
            <a:spLocks noGrp="1"/>
          </p:cNvSpPr>
          <p:nvPr>
            <p:ph type="ctrTitle"/>
          </p:nvPr>
        </p:nvSpPr>
        <p:spPr>
          <a:xfrm>
            <a:off x="788808" y="2047299"/>
            <a:ext cx="7953748" cy="2268222"/>
          </a:xfrm>
        </p:spPr>
        <p:txBody>
          <a:bodyPr>
            <a:normAutofit/>
          </a:bodyPr>
          <a:lstStyle/>
          <a:p>
            <a:r>
              <a:rPr lang="fr-CA" sz="4800" dirty="0">
                <a:solidFill>
                  <a:schemeClr val="bg1"/>
                </a:solidFill>
              </a:rPr>
              <a:t>Pourquoi documenter les niveaux de service?</a:t>
            </a:r>
            <a:endParaRPr lang="en-CA" sz="4800" dirty="0">
              <a:solidFill>
                <a:schemeClr val="bg1"/>
              </a:solidFill>
            </a:endParaRPr>
          </a:p>
        </p:txBody>
      </p:sp>
    </p:spTree>
    <p:extLst>
      <p:ext uri="{BB962C8B-B14F-4D97-AF65-F5344CB8AC3E}">
        <p14:creationId xmlns:p14="http://schemas.microsoft.com/office/powerpoint/2010/main" val="166080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79D82-9BFD-DE9E-1FA4-D8F57B01B6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0136" y="1028700"/>
            <a:ext cx="10711728" cy="5070217"/>
          </a:xfrm>
          <a:prstGeom prst="rect">
            <a:avLst/>
          </a:prstGeom>
        </p:spPr>
      </p:pic>
    </p:spTree>
    <p:extLst>
      <p:ext uri="{BB962C8B-B14F-4D97-AF65-F5344CB8AC3E}">
        <p14:creationId xmlns:p14="http://schemas.microsoft.com/office/powerpoint/2010/main" val="170288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154E-CF79-74E9-827B-CF5FE93FD9D1}"/>
              </a:ext>
            </a:extLst>
          </p:cNvPr>
          <p:cNvSpPr txBox="1">
            <a:spLocks/>
          </p:cNvSpPr>
          <p:nvPr/>
        </p:nvSpPr>
        <p:spPr>
          <a:xfrm>
            <a:off x="536535" y="704618"/>
            <a:ext cx="9370807" cy="642354"/>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US" dirty="0" err="1">
                <a:latin typeface="Montserrat Medium"/>
              </a:rPr>
              <a:t>Glossaire</a:t>
            </a:r>
            <a:endParaRPr lang="en-US" dirty="0"/>
          </a:p>
        </p:txBody>
      </p:sp>
      <p:sp>
        <p:nvSpPr>
          <p:cNvPr id="3" name="Content Placeholder 3">
            <a:extLst>
              <a:ext uri="{FF2B5EF4-FFF2-40B4-BE49-F238E27FC236}">
                <a16:creationId xmlns:a16="http://schemas.microsoft.com/office/drawing/2014/main" id="{2F930592-37A5-AD02-26DA-52D49FEC1671}"/>
              </a:ext>
            </a:extLst>
          </p:cNvPr>
          <p:cNvSpPr txBox="1">
            <a:spLocks/>
          </p:cNvSpPr>
          <p:nvPr/>
        </p:nvSpPr>
        <p:spPr>
          <a:xfrm>
            <a:off x="580079" y="1382021"/>
            <a:ext cx="10068390" cy="4298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fr-CA" sz="2000" b="1" dirty="0">
                <a:latin typeface="Montserrat" pitchFamily="2" charset="77"/>
                <a:ea typeface="Calibri" panose="020F0502020204030204" pitchFamily="34" charset="0"/>
              </a:rPr>
              <a:t>Équité, inclusion, lutte contre le racisme et réconciliation (ÉILCR+R) – </a:t>
            </a:r>
            <a:endParaRPr lang="fr-CA" sz="2000" dirty="0">
              <a:solidFill>
                <a:schemeClr val="tx1">
                  <a:lumMod val="50000"/>
                </a:schemeClr>
              </a:solidFill>
              <a:latin typeface="+mj-lt"/>
              <a:ea typeface="Calibri" panose="020F0502020204030204" pitchFamily="34" charset="0"/>
            </a:endParaRPr>
          </a:p>
        </p:txBody>
      </p:sp>
      <p:sp>
        <p:nvSpPr>
          <p:cNvPr id="4" name="Content Placeholder 3">
            <a:extLst>
              <a:ext uri="{FF2B5EF4-FFF2-40B4-BE49-F238E27FC236}">
                <a16:creationId xmlns:a16="http://schemas.microsoft.com/office/drawing/2014/main" id="{33E6217D-772E-1D20-F8DE-5524A666E4CB}"/>
              </a:ext>
            </a:extLst>
          </p:cNvPr>
          <p:cNvSpPr txBox="1">
            <a:spLocks/>
          </p:cNvSpPr>
          <p:nvPr/>
        </p:nvSpPr>
        <p:spPr>
          <a:xfrm>
            <a:off x="863208" y="1811909"/>
            <a:ext cx="10823273" cy="42567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92100" lvl="1" indent="-292100">
              <a:lnSpc>
                <a:spcPct val="100000"/>
              </a:lnSpc>
              <a:spcBef>
                <a:spcPts val="1200"/>
              </a:spcBef>
              <a:buSzPct val="50000"/>
              <a:buFont typeface="Courier New" panose="02070309020205020404" pitchFamily="49" charset="0"/>
              <a:buChar char="o"/>
            </a:pPr>
            <a:r>
              <a:rPr lang="fr-CA" sz="1900" dirty="0">
                <a:effectLst/>
                <a:latin typeface="Montserrat" pitchFamily="2" charset="77"/>
                <a:ea typeface="MS Mincho" panose="02020609040205080304" pitchFamily="49" charset="-128"/>
                <a:cs typeface="Times New Roman" panose="02020603050405020304" pitchFamily="18" charset="0"/>
              </a:rPr>
              <a:t>L’</a:t>
            </a:r>
            <a:r>
              <a:rPr lang="fr-CA" sz="1900" b="1" dirty="0">
                <a:effectLst/>
                <a:latin typeface="Montserrat" pitchFamily="2" charset="77"/>
                <a:ea typeface="MS Mincho" panose="02020609040205080304" pitchFamily="49" charset="-128"/>
                <a:cs typeface="Times New Roman" panose="02020603050405020304" pitchFamily="18" charset="0"/>
              </a:rPr>
              <a:t>équité</a:t>
            </a:r>
            <a:r>
              <a:rPr lang="fr-CA" sz="1900" dirty="0">
                <a:effectLst/>
                <a:latin typeface="Montserrat" pitchFamily="2" charset="77"/>
                <a:ea typeface="MS Mincho" panose="02020609040205080304" pitchFamily="49" charset="-128"/>
                <a:cs typeface="Times New Roman" panose="02020603050405020304" pitchFamily="18" charset="0"/>
              </a:rPr>
              <a:t> est un principe et un processus qui font la promotion de conditions équitables pour que toutes les personnes puissent participer pleinement à la société.
L’</a:t>
            </a:r>
            <a:r>
              <a:rPr lang="fr-CA" sz="1900" b="1" dirty="0">
                <a:effectLst/>
                <a:latin typeface="Montserrat" pitchFamily="2" charset="77"/>
                <a:ea typeface="MS Mincho" panose="02020609040205080304" pitchFamily="49" charset="-128"/>
                <a:cs typeface="Times New Roman" panose="02020603050405020304" pitchFamily="18" charset="0"/>
              </a:rPr>
              <a:t>inclusion</a:t>
            </a:r>
            <a:r>
              <a:rPr lang="fr-CA" sz="1900" dirty="0">
                <a:effectLst/>
                <a:latin typeface="Montserrat" pitchFamily="2" charset="77"/>
                <a:ea typeface="MS Mincho" panose="02020609040205080304" pitchFamily="49" charset="-128"/>
                <a:cs typeface="Times New Roman" panose="02020603050405020304" pitchFamily="18" charset="0"/>
              </a:rPr>
              <a:t> désigne la création, la promotion et le maintien de systèmes, de pratiques et de conditions qui permettent aux personnes d’origines et d’identités différentes de se sentir respectées, valorisées et d’éprouver un sentiment d’appartenance.</a:t>
            </a:r>
          </a:p>
          <a:p>
            <a:pPr marL="292100" lvl="1" indent="-292100">
              <a:lnSpc>
                <a:spcPct val="100000"/>
              </a:lnSpc>
              <a:spcBef>
                <a:spcPts val="1200"/>
              </a:spcBef>
              <a:buSzPct val="50000"/>
              <a:buFont typeface="Courier New" panose="02070309020205020404" pitchFamily="49" charset="0"/>
              <a:buChar char="o"/>
            </a:pPr>
            <a:r>
              <a:rPr lang="fr-CA" sz="1900" dirty="0">
                <a:effectLst/>
                <a:latin typeface="Montserrat" pitchFamily="2" charset="77"/>
                <a:ea typeface="MS Mincho" panose="02020609040205080304" pitchFamily="49" charset="-128"/>
                <a:cs typeface="Times New Roman" panose="02020603050405020304" pitchFamily="18" charset="0"/>
              </a:rPr>
              <a:t>La </a:t>
            </a:r>
            <a:r>
              <a:rPr lang="fr-CA" sz="1900" b="1" dirty="0">
                <a:effectLst/>
                <a:latin typeface="Montserrat" pitchFamily="2" charset="77"/>
                <a:ea typeface="MS Mincho" panose="02020609040205080304" pitchFamily="49" charset="-128"/>
                <a:cs typeface="Times New Roman" panose="02020603050405020304" pitchFamily="18" charset="0"/>
              </a:rPr>
              <a:t>lutte contre le racisme </a:t>
            </a:r>
            <a:r>
              <a:rPr lang="fr-CA" sz="1900" dirty="0">
                <a:effectLst/>
                <a:latin typeface="Montserrat" pitchFamily="2" charset="77"/>
                <a:ea typeface="MS Mincho" panose="02020609040205080304" pitchFamily="49" charset="-128"/>
                <a:cs typeface="Times New Roman" panose="02020603050405020304" pitchFamily="18" charset="0"/>
              </a:rPr>
              <a:t>est une pratique et un processus continus qui impliquent une prise de conscience de la race, de la racialisation et du racisme, ainsi que la </a:t>
            </a:r>
            <a:br>
              <a:rPr lang="fr-CA" sz="1900" dirty="0">
                <a:effectLst/>
                <a:latin typeface="Montserrat" pitchFamily="2" charset="77"/>
                <a:ea typeface="MS Mincho" panose="02020609040205080304" pitchFamily="49" charset="-128"/>
                <a:cs typeface="Times New Roman" panose="02020603050405020304" pitchFamily="18" charset="0"/>
              </a:rPr>
            </a:br>
            <a:r>
              <a:rPr lang="fr-CA" sz="1900" dirty="0">
                <a:effectLst/>
                <a:latin typeface="Montserrat" pitchFamily="2" charset="77"/>
                <a:ea typeface="MS Mincho" panose="02020609040205080304" pitchFamily="49" charset="-128"/>
                <a:cs typeface="Times New Roman" panose="02020603050405020304" pitchFamily="18" charset="0"/>
              </a:rPr>
              <a:t>prise de mesures lorsque l’on reconnaît que le racisme est présent en soi, dans </a:t>
            </a:r>
            <a:br>
              <a:rPr lang="fr-CA" sz="1900" dirty="0">
                <a:effectLst/>
                <a:latin typeface="Montserrat" pitchFamily="2" charset="77"/>
                <a:ea typeface="MS Mincho" panose="02020609040205080304" pitchFamily="49" charset="-128"/>
                <a:cs typeface="Times New Roman" panose="02020603050405020304" pitchFamily="18" charset="0"/>
              </a:rPr>
            </a:br>
            <a:r>
              <a:rPr lang="fr-CA" sz="1900" dirty="0">
                <a:effectLst/>
                <a:latin typeface="Montserrat" pitchFamily="2" charset="77"/>
                <a:ea typeface="MS Mincho" panose="02020609040205080304" pitchFamily="49" charset="-128"/>
                <a:cs typeface="Times New Roman" panose="02020603050405020304" pitchFamily="18" charset="0"/>
              </a:rPr>
              <a:t>la collectivité et sur le lieu de travail.</a:t>
            </a:r>
          </a:p>
          <a:p>
            <a:pPr marL="292100" lvl="1" indent="-292100">
              <a:lnSpc>
                <a:spcPct val="100000"/>
              </a:lnSpc>
              <a:spcBef>
                <a:spcPts val="1200"/>
              </a:spcBef>
              <a:buSzPct val="50000"/>
              <a:buFont typeface="Courier New" panose="02070309020205020404" pitchFamily="49" charset="0"/>
              <a:buChar char="o"/>
            </a:pPr>
            <a:r>
              <a:rPr lang="fr-CA" sz="1900" dirty="0">
                <a:effectLst/>
                <a:latin typeface="Montserrat" pitchFamily="2" charset="77"/>
                <a:ea typeface="MS Mincho" panose="02020609040205080304" pitchFamily="49" charset="-128"/>
                <a:cs typeface="Times New Roman" panose="02020603050405020304" pitchFamily="18" charset="0"/>
              </a:rPr>
              <a:t>La </a:t>
            </a:r>
            <a:r>
              <a:rPr lang="fr-CA" sz="1900" b="1" dirty="0">
                <a:effectLst/>
                <a:latin typeface="Montserrat" pitchFamily="2" charset="77"/>
                <a:ea typeface="MS Mincho" panose="02020609040205080304" pitchFamily="49" charset="-128"/>
                <a:cs typeface="Times New Roman" panose="02020603050405020304" pitchFamily="18" charset="0"/>
              </a:rPr>
              <a:t>réconciliation</a:t>
            </a:r>
            <a:r>
              <a:rPr lang="fr-CA" sz="1900" dirty="0">
                <a:effectLst/>
                <a:latin typeface="Montserrat" pitchFamily="2" charset="77"/>
                <a:ea typeface="MS Mincho" panose="02020609040205080304" pitchFamily="49" charset="-128"/>
                <a:cs typeface="Times New Roman" panose="02020603050405020304" pitchFamily="18" charset="0"/>
              </a:rPr>
              <a:t> est le processus de réparation et de renforcement des relations entre les communautés autochtones et non autochtones. Elle s’attaque aux injustices historiques, tout en encourageant les communautés à travailler </a:t>
            </a:r>
            <a:br>
              <a:rPr lang="fr-CA" sz="1900" dirty="0">
                <a:effectLst/>
                <a:latin typeface="Montserrat" pitchFamily="2" charset="77"/>
                <a:ea typeface="MS Mincho" panose="02020609040205080304" pitchFamily="49" charset="-128"/>
                <a:cs typeface="Times New Roman" panose="02020603050405020304" pitchFamily="18" charset="0"/>
              </a:rPr>
            </a:br>
            <a:r>
              <a:rPr lang="fr-CA" sz="1900" dirty="0">
                <a:effectLst/>
                <a:latin typeface="Montserrat" pitchFamily="2" charset="77"/>
                <a:ea typeface="MS Mincho" panose="02020609040205080304" pitchFamily="49" charset="-128"/>
                <a:cs typeface="Times New Roman" panose="02020603050405020304" pitchFamily="18" charset="0"/>
              </a:rPr>
              <a:t>ensemble à un avenir commun.</a:t>
            </a:r>
          </a:p>
        </p:txBody>
      </p:sp>
    </p:spTree>
    <p:extLst>
      <p:ext uri="{BB962C8B-B14F-4D97-AF65-F5344CB8AC3E}">
        <p14:creationId xmlns:p14="http://schemas.microsoft.com/office/powerpoint/2010/main" val="326163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6ED1C91-F959-1842-EC4F-7CF5463685FA}"/>
              </a:ext>
            </a:extLst>
          </p:cNvPr>
          <p:cNvSpPr txBox="1">
            <a:spLocks/>
          </p:cNvSpPr>
          <p:nvPr/>
        </p:nvSpPr>
        <p:spPr>
          <a:xfrm>
            <a:off x="790521" y="1175657"/>
            <a:ext cx="10874609" cy="45066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fr-CA" sz="2000" b="1" dirty="0">
                <a:solidFill>
                  <a:schemeClr val="tx1">
                    <a:lumMod val="50000"/>
                  </a:schemeClr>
                </a:solidFill>
                <a:latin typeface="+mj-lt"/>
              </a:rPr>
              <a:t>Niveaux de service à la clientèle </a:t>
            </a:r>
            <a:r>
              <a:rPr lang="fr-CA" sz="2000" dirty="0">
                <a:solidFill>
                  <a:schemeClr val="tx1">
                    <a:lumMod val="50000"/>
                  </a:schemeClr>
                </a:solidFill>
                <a:latin typeface="+mj-lt"/>
              </a:rPr>
              <a:t>– définition et mesure de la manière dont </a:t>
            </a:r>
            <a:br>
              <a:rPr lang="fr-CA" sz="2000" dirty="0">
                <a:solidFill>
                  <a:schemeClr val="tx1">
                    <a:lumMod val="50000"/>
                  </a:schemeClr>
                </a:solidFill>
                <a:latin typeface="+mj-lt"/>
              </a:rPr>
            </a:br>
            <a:r>
              <a:rPr lang="fr-CA" sz="2000" dirty="0">
                <a:solidFill>
                  <a:schemeClr val="tx1">
                    <a:lumMod val="50000"/>
                  </a:schemeClr>
                </a:solidFill>
                <a:latin typeface="+mj-lt"/>
              </a:rPr>
              <a:t>un service est perçu par tous les clients (internes et externes); orientation généralement vers l’extérieur et d’intérêt pour les clients.
</a:t>
            </a:r>
            <a:r>
              <a:rPr lang="fr-CA" sz="2000" b="1" dirty="0">
                <a:solidFill>
                  <a:schemeClr val="tx1">
                    <a:lumMod val="50000"/>
                  </a:schemeClr>
                </a:solidFill>
                <a:latin typeface="+mj-lt"/>
              </a:rPr>
              <a:t>Analyse distributive </a:t>
            </a:r>
            <a:r>
              <a:rPr lang="fr-CA" sz="2000" dirty="0">
                <a:solidFill>
                  <a:schemeClr val="tx1">
                    <a:lumMod val="50000"/>
                  </a:schemeClr>
                </a:solidFill>
                <a:latin typeface="+mj-lt"/>
              </a:rPr>
              <a:t>– méthode spatiale utilisée pour évaluer la manière dont </a:t>
            </a:r>
            <a:br>
              <a:rPr lang="fr-CA" sz="2000" dirty="0">
                <a:solidFill>
                  <a:schemeClr val="tx1">
                    <a:lumMod val="50000"/>
                  </a:schemeClr>
                </a:solidFill>
                <a:latin typeface="+mj-lt"/>
              </a:rPr>
            </a:br>
            <a:r>
              <a:rPr lang="fr-CA" sz="2000" dirty="0">
                <a:solidFill>
                  <a:schemeClr val="tx1">
                    <a:lumMod val="50000"/>
                  </a:schemeClr>
                </a:solidFill>
                <a:latin typeface="+mj-lt"/>
              </a:rPr>
              <a:t>les services sont fournis dans les différentes parties de la collectivité. 
</a:t>
            </a:r>
            <a:r>
              <a:rPr lang="fr-CA" sz="2000" b="1" dirty="0">
                <a:solidFill>
                  <a:schemeClr val="tx1">
                    <a:lumMod val="50000"/>
                  </a:schemeClr>
                </a:solidFill>
                <a:latin typeface="+mj-lt"/>
              </a:rPr>
              <a:t>Niveaux de service (NDS) </a:t>
            </a:r>
            <a:r>
              <a:rPr lang="fr-CA" sz="2000" dirty="0">
                <a:solidFill>
                  <a:schemeClr val="tx1">
                    <a:lumMod val="50000"/>
                  </a:schemeClr>
                </a:solidFill>
                <a:latin typeface="+mj-lt"/>
              </a:rPr>
              <a:t>– paramètres spécifiques qui décrivent et mesurent l’étendue et la qualité des services fournis par le gouvernement local aux parties prenantes.
</a:t>
            </a:r>
            <a:r>
              <a:rPr lang="fr-CA" sz="2000" b="1" dirty="0">
                <a:solidFill>
                  <a:schemeClr val="tx1">
                    <a:lumMod val="50000"/>
                  </a:schemeClr>
                </a:solidFill>
                <a:latin typeface="+mj-lt"/>
              </a:rPr>
              <a:t>Orientation stratégique </a:t>
            </a:r>
            <a:r>
              <a:rPr lang="fr-CA" sz="2000" dirty="0">
                <a:solidFill>
                  <a:schemeClr val="tx1">
                    <a:lumMod val="50000"/>
                  </a:schemeClr>
                </a:solidFill>
                <a:latin typeface="+mj-lt"/>
              </a:rPr>
              <a:t>– stratégies, objectifs, plans ou priorités à l’échelle </a:t>
            </a:r>
            <a:br>
              <a:rPr lang="fr-CA" sz="2000" dirty="0">
                <a:solidFill>
                  <a:schemeClr val="tx1">
                    <a:lumMod val="50000"/>
                  </a:schemeClr>
                </a:solidFill>
                <a:latin typeface="+mj-lt"/>
              </a:rPr>
            </a:br>
            <a:r>
              <a:rPr lang="fr-CA" sz="2000" dirty="0">
                <a:solidFill>
                  <a:schemeClr val="tx1">
                    <a:lumMod val="50000"/>
                  </a:schemeClr>
                </a:solidFill>
                <a:latin typeface="+mj-lt"/>
              </a:rPr>
              <a:t>du gouvernement local ou spécifiques à un service (pour relier les principales attentes en matière de rendement organisationnel aux actifs et à la prestation </a:t>
            </a:r>
            <a:br>
              <a:rPr lang="fr-CA" sz="2000" dirty="0">
                <a:solidFill>
                  <a:schemeClr val="tx1">
                    <a:lumMod val="50000"/>
                  </a:schemeClr>
                </a:solidFill>
                <a:latin typeface="+mj-lt"/>
              </a:rPr>
            </a:br>
            <a:r>
              <a:rPr lang="fr-CA" sz="2000" dirty="0">
                <a:solidFill>
                  <a:schemeClr val="tx1">
                    <a:lumMod val="50000"/>
                  </a:schemeClr>
                </a:solidFill>
                <a:latin typeface="+mj-lt"/>
              </a:rPr>
              <a:t>de services).
</a:t>
            </a:r>
            <a:r>
              <a:rPr lang="fr-CA" sz="2000" b="1" dirty="0">
                <a:solidFill>
                  <a:schemeClr val="tx1">
                    <a:lumMod val="50000"/>
                  </a:schemeClr>
                </a:solidFill>
                <a:latin typeface="+mj-lt"/>
              </a:rPr>
              <a:t>Niveaux de service techniques </a:t>
            </a:r>
            <a:r>
              <a:rPr lang="fr-CA" sz="2000" dirty="0">
                <a:solidFill>
                  <a:schemeClr val="tx1">
                    <a:lumMod val="50000"/>
                  </a:schemeClr>
                </a:solidFill>
                <a:latin typeface="+mj-lt"/>
              </a:rPr>
              <a:t>– mesure du niveau établi auquel l’actif est capable de fournir un service; orientation généralement vers l’intérieur et d’intérêt pour le personnel.</a:t>
            </a:r>
            <a:br>
              <a:rPr lang="fr-CA" sz="2000" dirty="0">
                <a:solidFill>
                  <a:schemeClr val="tx1">
                    <a:lumMod val="50000"/>
                  </a:schemeClr>
                </a:solidFill>
                <a:latin typeface="+mj-lt"/>
              </a:rPr>
            </a:br>
            <a:endParaRPr lang="fr-CA" sz="2000" dirty="0">
              <a:solidFill>
                <a:schemeClr val="tx1">
                  <a:lumMod val="50000"/>
                </a:schemeClr>
              </a:solidFill>
              <a:latin typeface="+mj-lt"/>
            </a:endParaRPr>
          </a:p>
        </p:txBody>
      </p:sp>
    </p:spTree>
    <p:extLst>
      <p:ext uri="{BB962C8B-B14F-4D97-AF65-F5344CB8AC3E}">
        <p14:creationId xmlns:p14="http://schemas.microsoft.com/office/powerpoint/2010/main" val="22893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CDE63E-0893-BED1-A3A8-CE40B67E9B35}"/>
              </a:ext>
            </a:extLst>
          </p:cNvPr>
          <p:cNvSpPr/>
          <p:nvPr/>
        </p:nvSpPr>
        <p:spPr>
          <a:xfrm>
            <a:off x="-362237" y="0"/>
            <a:ext cx="3614007" cy="6871063"/>
          </a:xfrm>
          <a:custGeom>
            <a:avLst/>
            <a:gdLst>
              <a:gd name="connsiteX0" fmla="*/ 3840480 w 5878286"/>
              <a:gd name="connsiteY0" fmla="*/ 0 h 6897189"/>
              <a:gd name="connsiteX1" fmla="*/ 5878286 w 5878286"/>
              <a:gd name="connsiteY1" fmla="*/ 6897189 h 6897189"/>
              <a:gd name="connsiteX2" fmla="*/ 0 w 5878286"/>
              <a:gd name="connsiteY2" fmla="*/ 6897189 h 6897189"/>
              <a:gd name="connsiteX3" fmla="*/ 0 w 5878286"/>
              <a:gd name="connsiteY3" fmla="*/ 13063 h 6897189"/>
              <a:gd name="connsiteX4" fmla="*/ 3853543 w 5878286"/>
              <a:gd name="connsiteY4" fmla="*/ 13063 h 6897189"/>
              <a:gd name="connsiteX5" fmla="*/ 3840480 w 5878286"/>
              <a:gd name="connsiteY5" fmla="*/ 0 h 6897189"/>
              <a:gd name="connsiteX0" fmla="*/ 7746275 w 9784081"/>
              <a:gd name="connsiteY0" fmla="*/ 0 h 6897189"/>
              <a:gd name="connsiteX1" fmla="*/ 9784081 w 9784081"/>
              <a:gd name="connsiteY1" fmla="*/ 6897189 h 6897189"/>
              <a:gd name="connsiteX2" fmla="*/ 3905795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46275 w 9784081"/>
              <a:gd name="connsiteY0" fmla="*/ 0 h 6897189"/>
              <a:gd name="connsiteX1" fmla="*/ 9784081 w 9784081"/>
              <a:gd name="connsiteY1" fmla="*/ 6897189 h 6897189"/>
              <a:gd name="connsiteX2" fmla="*/ 39190 w 9784081"/>
              <a:gd name="connsiteY2" fmla="*/ 6897189 h 6897189"/>
              <a:gd name="connsiteX3" fmla="*/ 0 w 9784081"/>
              <a:gd name="connsiteY3" fmla="*/ 52252 h 6897189"/>
              <a:gd name="connsiteX4" fmla="*/ 7759338 w 9784081"/>
              <a:gd name="connsiteY4" fmla="*/ 13063 h 6897189"/>
              <a:gd name="connsiteX5" fmla="*/ 7746275 w 9784081"/>
              <a:gd name="connsiteY5" fmla="*/ 0 h 6897189"/>
              <a:gd name="connsiteX0" fmla="*/ 7707085 w 9744891"/>
              <a:gd name="connsiteY0" fmla="*/ 0 h 6897189"/>
              <a:gd name="connsiteX1" fmla="*/ 9744891 w 9744891"/>
              <a:gd name="connsiteY1" fmla="*/ 6897189 h 6897189"/>
              <a:gd name="connsiteX2" fmla="*/ 0 w 9744891"/>
              <a:gd name="connsiteY2" fmla="*/ 6897189 h 6897189"/>
              <a:gd name="connsiteX3" fmla="*/ 1580605 w 9744891"/>
              <a:gd name="connsiteY3" fmla="*/ 52252 h 6897189"/>
              <a:gd name="connsiteX4" fmla="*/ 7720148 w 9744891"/>
              <a:gd name="connsiteY4" fmla="*/ 13063 h 6897189"/>
              <a:gd name="connsiteX5" fmla="*/ 7707085 w 9744891"/>
              <a:gd name="connsiteY5" fmla="*/ 0 h 6897189"/>
              <a:gd name="connsiteX0" fmla="*/ 6126480 w 8164286"/>
              <a:gd name="connsiteY0" fmla="*/ 0 h 6897189"/>
              <a:gd name="connsiteX1" fmla="*/ 8164286 w 8164286"/>
              <a:gd name="connsiteY1" fmla="*/ 6897189 h 6897189"/>
              <a:gd name="connsiteX2" fmla="*/ 522515 w 8164286"/>
              <a:gd name="connsiteY2" fmla="*/ 6831875 h 6897189"/>
              <a:gd name="connsiteX3" fmla="*/ 0 w 8164286"/>
              <a:gd name="connsiteY3" fmla="*/ 52252 h 6897189"/>
              <a:gd name="connsiteX4" fmla="*/ 6139543 w 8164286"/>
              <a:gd name="connsiteY4" fmla="*/ 13063 h 6897189"/>
              <a:gd name="connsiteX5" fmla="*/ 6126480 w 8164286"/>
              <a:gd name="connsiteY5" fmla="*/ 0 h 6897189"/>
              <a:gd name="connsiteX0" fmla="*/ 6126480 w 8164286"/>
              <a:gd name="connsiteY0" fmla="*/ 0 h 6897189"/>
              <a:gd name="connsiteX1" fmla="*/ 8164286 w 8164286"/>
              <a:gd name="connsiteY1" fmla="*/ 6897189 h 6897189"/>
              <a:gd name="connsiteX2" fmla="*/ 65315 w 8164286"/>
              <a:gd name="connsiteY2" fmla="*/ 6871064 h 6897189"/>
              <a:gd name="connsiteX3" fmla="*/ 0 w 8164286"/>
              <a:gd name="connsiteY3" fmla="*/ 52252 h 6897189"/>
              <a:gd name="connsiteX4" fmla="*/ 6139543 w 8164286"/>
              <a:gd name="connsiteY4" fmla="*/ 13063 h 6897189"/>
              <a:gd name="connsiteX5" fmla="*/ 6126480 w 8164286"/>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13062 w 8098971"/>
              <a:gd name="connsiteY3" fmla="*/ 65315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39188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3920496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4969499 w 8098971"/>
              <a:gd name="connsiteY3" fmla="*/ 26126 h 6897189"/>
              <a:gd name="connsiteX4" fmla="*/ 6074228 w 8098971"/>
              <a:gd name="connsiteY4" fmla="*/ 13063 h 6897189"/>
              <a:gd name="connsiteX5" fmla="*/ 6061165 w 8098971"/>
              <a:gd name="connsiteY5" fmla="*/ 0 h 6897189"/>
              <a:gd name="connsiteX0" fmla="*/ 6061165 w 8098971"/>
              <a:gd name="connsiteY0" fmla="*/ 0 h 6897189"/>
              <a:gd name="connsiteX1" fmla="*/ 8098971 w 8098971"/>
              <a:gd name="connsiteY1" fmla="*/ 6897189 h 6897189"/>
              <a:gd name="connsiteX2" fmla="*/ 0 w 8098971"/>
              <a:gd name="connsiteY2" fmla="*/ 6871064 h 6897189"/>
              <a:gd name="connsiteX3" fmla="*/ 4471222 w 8098971"/>
              <a:gd name="connsiteY3" fmla="*/ 13014 h 6897189"/>
              <a:gd name="connsiteX4" fmla="*/ 6074228 w 8098971"/>
              <a:gd name="connsiteY4" fmla="*/ 13063 h 6897189"/>
              <a:gd name="connsiteX5" fmla="*/ 6061165 w 8098971"/>
              <a:gd name="connsiteY5" fmla="*/ 0 h 6897189"/>
              <a:gd name="connsiteX0" fmla="*/ 1589943 w 3627749"/>
              <a:gd name="connsiteY0" fmla="*/ 0 h 6897189"/>
              <a:gd name="connsiteX1" fmla="*/ 3627749 w 3627749"/>
              <a:gd name="connsiteY1" fmla="*/ 6897189 h 6897189"/>
              <a:gd name="connsiteX2" fmla="*/ 393525 w 3627749"/>
              <a:gd name="connsiteY2" fmla="*/ 6844839 h 6897189"/>
              <a:gd name="connsiteX3" fmla="*/ 0 w 3627749"/>
              <a:gd name="connsiteY3" fmla="*/ 13014 h 6897189"/>
              <a:gd name="connsiteX4" fmla="*/ 1603006 w 3627749"/>
              <a:gd name="connsiteY4" fmla="*/ 13063 h 6897189"/>
              <a:gd name="connsiteX5" fmla="*/ 1589943 w 3627749"/>
              <a:gd name="connsiteY5" fmla="*/ 0 h 6897189"/>
              <a:gd name="connsiteX0" fmla="*/ 1589943 w 3627749"/>
              <a:gd name="connsiteY0" fmla="*/ 0 h 6897189"/>
              <a:gd name="connsiteX1" fmla="*/ 3627749 w 3627749"/>
              <a:gd name="connsiteY1" fmla="*/ 6897189 h 6897189"/>
              <a:gd name="connsiteX2" fmla="*/ 149 w 3627749"/>
              <a:gd name="connsiteY2" fmla="*/ 6884177 h 6897189"/>
              <a:gd name="connsiteX3" fmla="*/ 0 w 3627749"/>
              <a:gd name="connsiteY3" fmla="*/ 13014 h 6897189"/>
              <a:gd name="connsiteX4" fmla="*/ 1603006 w 3627749"/>
              <a:gd name="connsiteY4" fmla="*/ 13063 h 6897189"/>
              <a:gd name="connsiteX5" fmla="*/ 1589943 w 3627749"/>
              <a:gd name="connsiteY5" fmla="*/ 0 h 689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7749" h="6897189">
                <a:moveTo>
                  <a:pt x="1589943" y="0"/>
                </a:moveTo>
                <a:lnTo>
                  <a:pt x="3627749" y="6897189"/>
                </a:lnTo>
                <a:lnTo>
                  <a:pt x="149" y="6884177"/>
                </a:lnTo>
                <a:cubicBezTo>
                  <a:pt x="99" y="4593789"/>
                  <a:pt x="50" y="2303402"/>
                  <a:pt x="0" y="13014"/>
                </a:cubicBezTo>
                <a:lnTo>
                  <a:pt x="1603006" y="13063"/>
                </a:lnTo>
                <a:lnTo>
                  <a:pt x="1589943" y="0"/>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3B80FAE0-0134-04E5-B851-376816E71196}"/>
              </a:ext>
            </a:extLst>
          </p:cNvPr>
          <p:cNvSpPr txBox="1">
            <a:spLocks/>
          </p:cNvSpPr>
          <p:nvPr/>
        </p:nvSpPr>
        <p:spPr>
          <a:xfrm>
            <a:off x="3451437" y="1177448"/>
            <a:ext cx="7370099" cy="357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pPr>
              <a:lnSpc>
                <a:spcPct val="100000"/>
              </a:lnSpc>
            </a:pPr>
            <a:r>
              <a:rPr lang="fr-CA" dirty="0">
                <a:effectLst/>
                <a:latin typeface="Montserrat Medium" pitchFamily="2" charset="77"/>
                <a:ea typeface="Calibri" panose="020F0502020204030204" pitchFamily="34" charset="0"/>
              </a:rPr>
              <a:t>Merci.</a:t>
            </a:r>
          </a:p>
          <a:p>
            <a:pPr>
              <a:lnSpc>
                <a:spcPct val="100000"/>
              </a:lnSpc>
            </a:pPr>
            <a:endParaRPr lang="en-US" sz="1800" dirty="0">
              <a:latin typeface="Montserrat Medium" pitchFamily="2" charset="77"/>
              <a:ea typeface="Calibri" panose="020F0502020204030204" pitchFamily="34" charset="0"/>
            </a:endParaRPr>
          </a:p>
          <a:p>
            <a:pPr>
              <a:lnSpc>
                <a:spcPct val="100000"/>
              </a:lnSpc>
            </a:pPr>
            <a:r>
              <a:rPr lang="fr-CA" sz="2000" dirty="0">
                <a:latin typeface="Montserrat Medium" pitchFamily="2" charset="77"/>
                <a:ea typeface="Calibri" panose="020F0502020204030204" pitchFamily="34" charset="0"/>
              </a:rPr>
              <a:t>Cette présentation a été élaborée dans le cadre du Programme de gestion des actifs municipaux, mis en œuvre par la Fédération canadienne des municipalités et financé par le gouvernement du Canada.</a:t>
            </a:r>
            <a:endParaRPr lang="en-CA" sz="2000" dirty="0">
              <a:latin typeface="Montserrat Medium" pitchFamily="2" charset="77"/>
            </a:endParaRPr>
          </a:p>
        </p:txBody>
      </p:sp>
      <p:pic>
        <p:nvPicPr>
          <p:cNvPr id="7" name="Picture 6">
            <a:extLst>
              <a:ext uri="{FF2B5EF4-FFF2-40B4-BE49-F238E27FC236}">
                <a16:creationId xmlns:a16="http://schemas.microsoft.com/office/drawing/2014/main" id="{C9775990-BB34-2610-0BA9-E008A23DA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17" y="5698843"/>
            <a:ext cx="3125927" cy="434021"/>
          </a:xfrm>
          <a:prstGeom prst="rect">
            <a:avLst/>
          </a:prstGeom>
        </p:spPr>
      </p:pic>
      <p:pic>
        <p:nvPicPr>
          <p:cNvPr id="10" name="Picture 9">
            <a:extLst>
              <a:ext uri="{FF2B5EF4-FFF2-40B4-BE49-F238E27FC236}">
                <a16:creationId xmlns:a16="http://schemas.microsoft.com/office/drawing/2014/main" id="{858B3E7D-E6F7-9890-8904-025379FE3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974" y="5422392"/>
            <a:ext cx="1500269" cy="695958"/>
          </a:xfrm>
          <a:prstGeom prst="rect">
            <a:avLst/>
          </a:prstGeom>
        </p:spPr>
      </p:pic>
    </p:spTree>
    <p:extLst>
      <p:ext uri="{BB962C8B-B14F-4D97-AF65-F5344CB8AC3E}">
        <p14:creationId xmlns:p14="http://schemas.microsoft.com/office/powerpoint/2010/main" val="311433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0387A-5E92-405A-CB85-5A92F2334BCC}"/>
              </a:ext>
            </a:extLst>
          </p:cNvPr>
          <p:cNvSpPr>
            <a:spLocks noGrp="1"/>
          </p:cNvSpPr>
          <p:nvPr>
            <p:ph type="title"/>
          </p:nvPr>
        </p:nvSpPr>
        <p:spPr>
          <a:xfrm>
            <a:off x="1398999" y="1805063"/>
            <a:ext cx="9169908" cy="3381686"/>
          </a:xfrm>
        </p:spPr>
        <p:txBody>
          <a:bodyPr/>
          <a:lstStyle/>
          <a:p>
            <a:r>
              <a:rPr lang="fr-CA" sz="2800" dirty="0"/>
              <a:t>Nous documentons les </a:t>
            </a:r>
            <a:br>
              <a:rPr lang="fr-CA" sz="2800" dirty="0"/>
            </a:br>
            <a:r>
              <a:rPr lang="fr-CA" sz="2800" dirty="0"/>
              <a:t>niveaux de service pour…</a:t>
            </a:r>
            <a:br>
              <a:rPr lang="fr-CA" sz="2000" dirty="0"/>
            </a:br>
            <a:br>
              <a:rPr lang="fr-CA" sz="2800" dirty="0"/>
            </a:br>
            <a:r>
              <a:rPr lang="fr-CA" b="1" dirty="0"/>
              <a:t>Mettre l’accent </a:t>
            </a:r>
            <a:br>
              <a:rPr lang="fr-CA" b="1" dirty="0"/>
            </a:br>
            <a:r>
              <a:rPr lang="fr-CA" b="1" dirty="0"/>
              <a:t>sur la vision de </a:t>
            </a:r>
            <a:br>
              <a:rPr lang="fr-CA" b="1" dirty="0"/>
            </a:br>
            <a:r>
              <a:rPr lang="fr-CA" b="1" dirty="0"/>
              <a:t>notre collectivité</a:t>
            </a:r>
            <a:endParaRPr lang="en-CA" b="1" dirty="0"/>
          </a:p>
        </p:txBody>
      </p:sp>
      <p:pic>
        <p:nvPicPr>
          <p:cNvPr id="3" name="Picture 2">
            <a:extLst>
              <a:ext uri="{FF2B5EF4-FFF2-40B4-BE49-F238E27FC236}">
                <a16:creationId xmlns:a16="http://schemas.microsoft.com/office/drawing/2014/main" id="{817B3F02-A060-9150-33B9-B710CBC2C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18503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EDAEEAD-626B-D492-6B26-2FAFB8994F8A}"/>
              </a:ext>
            </a:extLst>
          </p:cNvPr>
          <p:cNvSpPr txBox="1">
            <a:spLocks/>
          </p:cNvSpPr>
          <p:nvPr/>
        </p:nvSpPr>
        <p:spPr>
          <a:xfrm>
            <a:off x="6320120" y="2200060"/>
            <a:ext cx="4521585" cy="2457880"/>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fr-CA" sz="2800" dirty="0"/>
              <a:t>L’objectif fondamental</a:t>
            </a:r>
            <a:br>
              <a:rPr lang="fr-CA" sz="2800" dirty="0"/>
            </a:br>
            <a:r>
              <a:rPr lang="fr-CA" sz="2800" dirty="0"/>
              <a:t>d’un gouvernement local est... </a:t>
            </a:r>
          </a:p>
          <a:p>
            <a:br>
              <a:rPr lang="fr-CA" sz="1400" dirty="0"/>
            </a:br>
            <a:r>
              <a:rPr lang="fr-CA" b="1" dirty="0"/>
              <a:t>La prestation </a:t>
            </a:r>
            <a:br>
              <a:rPr lang="fr-CA" b="1" dirty="0"/>
            </a:br>
            <a:r>
              <a:rPr lang="fr-CA" b="1" dirty="0"/>
              <a:t>de services</a:t>
            </a:r>
          </a:p>
        </p:txBody>
      </p:sp>
      <p:pic>
        <p:nvPicPr>
          <p:cNvPr id="10" name="Picture 9">
            <a:extLst>
              <a:ext uri="{FF2B5EF4-FFF2-40B4-BE49-F238E27FC236}">
                <a16:creationId xmlns:a16="http://schemas.microsoft.com/office/drawing/2014/main" id="{54A7CEC3-24E5-7846-E755-A632EEB53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415049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94C3D6-71F4-0FED-582C-E183A82F4ADB}"/>
              </a:ext>
            </a:extLst>
          </p:cNvPr>
          <p:cNvSpPr>
            <a:spLocks noGrp="1"/>
          </p:cNvSpPr>
          <p:nvPr>
            <p:ph type="title"/>
          </p:nvPr>
        </p:nvSpPr>
        <p:spPr>
          <a:xfrm>
            <a:off x="764845" y="1237802"/>
            <a:ext cx="5769770" cy="1325563"/>
          </a:xfrm>
        </p:spPr>
        <p:txBody>
          <a:bodyPr/>
          <a:lstStyle/>
          <a:p>
            <a:r>
              <a:rPr lang="fr-CA" dirty="0">
                <a:latin typeface="Montserrat Medium"/>
              </a:rPr>
              <a:t>Réfléchissez aux questions suivantes</a:t>
            </a:r>
            <a:endParaRPr lang="en-US" dirty="0">
              <a:solidFill>
                <a:schemeClr val="accent4">
                  <a:lumMod val="40000"/>
                  <a:lumOff val="60000"/>
                </a:schemeClr>
              </a:solidFill>
            </a:endParaRPr>
          </a:p>
        </p:txBody>
      </p:sp>
      <p:sp>
        <p:nvSpPr>
          <p:cNvPr id="6" name="Content Placeholder 3">
            <a:extLst>
              <a:ext uri="{FF2B5EF4-FFF2-40B4-BE49-F238E27FC236}">
                <a16:creationId xmlns:a16="http://schemas.microsoft.com/office/drawing/2014/main" id="{72E7764A-F556-5E70-EF7B-66B17CB54AC6}"/>
              </a:ext>
            </a:extLst>
          </p:cNvPr>
          <p:cNvSpPr txBox="1">
            <a:spLocks/>
          </p:cNvSpPr>
          <p:nvPr/>
        </p:nvSpPr>
        <p:spPr>
          <a:xfrm>
            <a:off x="764844" y="2701787"/>
            <a:ext cx="7039453" cy="31860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fr-CA" sz="2000" dirty="0">
                <a:latin typeface="+mj-lt"/>
              </a:rPr>
              <a:t>Quels </a:t>
            </a:r>
            <a:r>
              <a:rPr lang="fr-CA" sz="2000" b="1" dirty="0">
                <a:latin typeface="+mj-lt"/>
              </a:rPr>
              <a:t>services majeurs</a:t>
            </a:r>
            <a:r>
              <a:rPr lang="fr-CA" sz="2000" dirty="0">
                <a:latin typeface="+mj-lt"/>
              </a:rPr>
              <a:t> offrons-nous?</a:t>
            </a:r>
          </a:p>
          <a:p>
            <a:pPr marL="285750" indent="-285750">
              <a:lnSpc>
                <a:spcPct val="120000"/>
              </a:lnSpc>
              <a:spcBef>
                <a:spcPts val="600"/>
              </a:spcBef>
              <a:buFont typeface="Arial"/>
              <a:buChar char="•"/>
            </a:pPr>
            <a:r>
              <a:rPr lang="fr-CA" sz="2000" dirty="0">
                <a:latin typeface="+mj-lt"/>
              </a:rPr>
              <a:t>Comment </a:t>
            </a:r>
            <a:r>
              <a:rPr lang="fr-CA" sz="2000" b="1" dirty="0">
                <a:latin typeface="+mj-lt"/>
              </a:rPr>
              <a:t>mesure-t-on</a:t>
            </a:r>
            <a:r>
              <a:rPr lang="fr-CA" sz="2000" dirty="0">
                <a:latin typeface="+mj-lt"/>
              </a:rPr>
              <a:t> </a:t>
            </a:r>
            <a:r>
              <a:rPr lang="fr-CA" sz="2000" b="1" dirty="0">
                <a:latin typeface="+mj-lt"/>
              </a:rPr>
              <a:t>le rendement </a:t>
            </a:r>
            <a:br>
              <a:rPr lang="fr-CA" sz="2000" b="1" dirty="0">
                <a:latin typeface="+mj-lt"/>
              </a:rPr>
            </a:br>
            <a:r>
              <a:rPr lang="fr-CA" sz="2000" dirty="0">
                <a:latin typeface="+mj-lt"/>
              </a:rPr>
              <a:t>de notre prestation de services? </a:t>
            </a:r>
            <a:br>
              <a:rPr lang="fr-CA" sz="2000" dirty="0">
                <a:latin typeface="+mj-lt"/>
              </a:rPr>
            </a:br>
            <a:r>
              <a:rPr lang="fr-CA" sz="2000" dirty="0">
                <a:latin typeface="+mj-lt"/>
              </a:rPr>
              <a:t>Ces services satisfont-ils aux</a:t>
            </a:r>
            <a:r>
              <a:rPr lang="fr-CA" sz="2000" b="1" dirty="0">
                <a:latin typeface="+mj-lt"/>
              </a:rPr>
              <a:t> besoins</a:t>
            </a:r>
            <a:r>
              <a:rPr lang="fr-CA" sz="2000" dirty="0">
                <a:latin typeface="+mj-lt"/>
              </a:rPr>
              <a:t> </a:t>
            </a:r>
            <a:br>
              <a:rPr lang="fr-CA" sz="2000" dirty="0">
                <a:latin typeface="+mj-lt"/>
              </a:rPr>
            </a:br>
            <a:r>
              <a:rPr lang="fr-CA" sz="2000" dirty="0">
                <a:latin typeface="+mj-lt"/>
              </a:rPr>
              <a:t>de notre collectivité?</a:t>
            </a:r>
          </a:p>
          <a:p>
            <a:pPr marL="285750" indent="-285750">
              <a:lnSpc>
                <a:spcPct val="120000"/>
              </a:lnSpc>
              <a:spcBef>
                <a:spcPts val="600"/>
              </a:spcBef>
              <a:buFont typeface="Arial"/>
              <a:buChar char="•"/>
            </a:pPr>
            <a:r>
              <a:rPr lang="fr-CA" sz="2000" dirty="0">
                <a:latin typeface="+mj-lt"/>
              </a:rPr>
              <a:t>Ces services s’harmonisent-ils avec </a:t>
            </a:r>
            <a:br>
              <a:rPr lang="fr-CA" sz="2000" dirty="0">
                <a:latin typeface="+mj-lt"/>
              </a:rPr>
            </a:br>
            <a:r>
              <a:rPr lang="fr-CA" sz="2000" dirty="0">
                <a:latin typeface="+mj-lt"/>
              </a:rPr>
              <a:t>notre </a:t>
            </a:r>
            <a:r>
              <a:rPr lang="fr-CA" sz="2000" b="1" dirty="0">
                <a:latin typeface="+mj-lt"/>
              </a:rPr>
              <a:t>vision à long terme</a:t>
            </a:r>
            <a:r>
              <a:rPr lang="fr-CA" sz="2000" dirty="0">
                <a:latin typeface="+mj-lt"/>
              </a:rPr>
              <a:t>?</a:t>
            </a:r>
          </a:p>
        </p:txBody>
      </p:sp>
      <p:pic>
        <p:nvPicPr>
          <p:cNvPr id="3" name="Picture 2">
            <a:extLst>
              <a:ext uri="{FF2B5EF4-FFF2-40B4-BE49-F238E27FC236}">
                <a16:creationId xmlns:a16="http://schemas.microsoft.com/office/drawing/2014/main" id="{E5D8C103-CC4E-E3E0-B95C-37483A3D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24193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76A077D-2644-E1E8-8887-2582D90C0779}"/>
              </a:ext>
            </a:extLst>
          </p:cNvPr>
          <p:cNvSpPr txBox="1">
            <a:spLocks/>
          </p:cNvSpPr>
          <p:nvPr/>
        </p:nvSpPr>
        <p:spPr>
          <a:xfrm>
            <a:off x="5386559" y="2411968"/>
            <a:ext cx="5871882" cy="25795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lvl="0" indent="-285750">
              <a:lnSpc>
                <a:spcPct val="116000"/>
              </a:lnSpc>
              <a:buFont typeface="Arial" panose="020B0604020202020204" pitchFamily="34" charset="0"/>
              <a:buChar char="•"/>
            </a:pPr>
            <a:r>
              <a:rPr lang="fr-CA" sz="2000" dirty="0">
                <a:latin typeface="+mj-lt"/>
                <a:ea typeface="MS Mincho" panose="02020609040205080304" pitchFamily="49" charset="-128"/>
                <a:cs typeface="Times New Roman" panose="02020603050405020304" pitchFamily="18" charset="0"/>
              </a:rPr>
              <a:t>Ces services sont-ils </a:t>
            </a:r>
            <a:r>
              <a:rPr lang="fr-CA" sz="2000" b="1" dirty="0">
                <a:latin typeface="+mj-lt"/>
                <a:ea typeface="MS Mincho" panose="02020609040205080304" pitchFamily="49" charset="-128"/>
                <a:cs typeface="Times New Roman" panose="02020603050405020304" pitchFamily="18" charset="0"/>
              </a:rPr>
              <a:t>fournis de manière équitable</a:t>
            </a:r>
            <a:r>
              <a:rPr lang="fr-CA" sz="2000" dirty="0">
                <a:latin typeface="+mj-lt"/>
                <a:ea typeface="MS Mincho" panose="02020609040205080304" pitchFamily="49" charset="-128"/>
                <a:cs typeface="Times New Roman" panose="02020603050405020304" pitchFamily="18" charset="0"/>
              </a:rPr>
              <a:t> dans toute notre collectivité?
Les </a:t>
            </a:r>
            <a:r>
              <a:rPr lang="fr-CA" sz="2000" b="1" dirty="0">
                <a:latin typeface="+mj-lt"/>
                <a:ea typeface="MS Mincho" panose="02020609040205080304" pitchFamily="49" charset="-128"/>
                <a:cs typeface="Times New Roman" panose="02020603050405020304" pitchFamily="18" charset="0"/>
              </a:rPr>
              <a:t>activités quotidiennes du personnel </a:t>
            </a:r>
            <a:r>
              <a:rPr lang="fr-CA" sz="2000" dirty="0">
                <a:latin typeface="+mj-lt"/>
                <a:ea typeface="MS Mincho" panose="02020609040205080304" pitchFamily="49" charset="-128"/>
                <a:cs typeface="Times New Roman" panose="02020603050405020304" pitchFamily="18" charset="0"/>
              </a:rPr>
              <a:t>sont-elles en phase avec les services fournis et la vision de la collectivité?</a:t>
            </a:r>
          </a:p>
        </p:txBody>
      </p:sp>
      <p:pic>
        <p:nvPicPr>
          <p:cNvPr id="4" name="Picture 3">
            <a:extLst>
              <a:ext uri="{FF2B5EF4-FFF2-40B4-BE49-F238E27FC236}">
                <a16:creationId xmlns:a16="http://schemas.microsoft.com/office/drawing/2014/main" id="{A7512620-6C35-7A90-1CE7-F7EC2D030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37175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82C1D3-B34B-6E23-3047-B28446AE5153}"/>
              </a:ext>
            </a:extLst>
          </p:cNvPr>
          <p:cNvSpPr>
            <a:spLocks noGrp="1"/>
          </p:cNvSpPr>
          <p:nvPr>
            <p:ph type="title"/>
          </p:nvPr>
        </p:nvSpPr>
        <p:spPr>
          <a:xfrm>
            <a:off x="803106" y="591504"/>
            <a:ext cx="6043743" cy="1418092"/>
          </a:xfrm>
        </p:spPr>
        <p:txBody>
          <a:bodyPr>
            <a:normAutofit/>
          </a:bodyPr>
          <a:lstStyle/>
          <a:p>
            <a:r>
              <a:rPr lang="fr-CA" dirty="0">
                <a:latin typeface="Montserrat Medium"/>
              </a:rPr>
              <a:t>Pourquoi documenter les niveaux de service?</a:t>
            </a:r>
            <a:endParaRPr lang="en-US" dirty="0"/>
          </a:p>
        </p:txBody>
      </p:sp>
      <p:sp>
        <p:nvSpPr>
          <p:cNvPr id="13" name="Content Placeholder 3">
            <a:extLst>
              <a:ext uri="{FF2B5EF4-FFF2-40B4-BE49-F238E27FC236}">
                <a16:creationId xmlns:a16="http://schemas.microsoft.com/office/drawing/2014/main" id="{C2F823F4-5C6D-B15B-E6D9-D5D5FFC616FC}"/>
              </a:ext>
            </a:extLst>
          </p:cNvPr>
          <p:cNvSpPr txBox="1">
            <a:spLocks/>
          </p:cNvSpPr>
          <p:nvPr/>
        </p:nvSpPr>
        <p:spPr>
          <a:xfrm>
            <a:off x="803106" y="2058060"/>
            <a:ext cx="6215900" cy="312379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fr-CA" sz="2000" dirty="0">
                <a:latin typeface="Montserrat "/>
              </a:rPr>
              <a:t>Pour traduire les objectifs et les attentes de la collectivité en une direction plus précise pour un secteur de service.</a:t>
            </a:r>
          </a:p>
          <a:p>
            <a:pPr marL="285750" indent="-285750">
              <a:lnSpc>
                <a:spcPct val="120000"/>
              </a:lnSpc>
              <a:spcBef>
                <a:spcPts val="600"/>
              </a:spcBef>
              <a:buFont typeface="Arial"/>
              <a:buChar char="•"/>
            </a:pPr>
            <a:r>
              <a:rPr lang="fr-CA" sz="2000" dirty="0">
                <a:latin typeface="+mj-lt"/>
              </a:rPr>
              <a:t>Pour mesurer notre rendement en matière de prestation de services de manière réaliste.
</a:t>
            </a:r>
            <a:r>
              <a:rPr lang="fr-CA" sz="2000" dirty="0">
                <a:latin typeface="Montserrat "/>
              </a:rPr>
              <a:t>Pour remplacer les décisions subjectives par des décisions transparentes et factuelles.</a:t>
            </a:r>
          </a:p>
        </p:txBody>
      </p:sp>
      <p:sp>
        <p:nvSpPr>
          <p:cNvPr id="15" name="Title 3">
            <a:extLst>
              <a:ext uri="{FF2B5EF4-FFF2-40B4-BE49-F238E27FC236}">
                <a16:creationId xmlns:a16="http://schemas.microsoft.com/office/drawing/2014/main" id="{4C5A30F6-D394-8566-4B3A-0DC46D708B08}"/>
              </a:ext>
            </a:extLst>
          </p:cNvPr>
          <p:cNvSpPr txBox="1">
            <a:spLocks/>
          </p:cNvSpPr>
          <p:nvPr/>
        </p:nvSpPr>
        <p:spPr>
          <a:xfrm>
            <a:off x="803106" y="5088754"/>
            <a:ext cx="4637635" cy="124513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fr-CA" sz="2800" b="1" dirty="0"/>
              <a:t>Les niveaux de service constituent un outil de responsabilisation.</a:t>
            </a:r>
          </a:p>
        </p:txBody>
      </p:sp>
      <p:pic>
        <p:nvPicPr>
          <p:cNvPr id="3" name="Picture 2">
            <a:extLst>
              <a:ext uri="{FF2B5EF4-FFF2-40B4-BE49-F238E27FC236}">
                <a16:creationId xmlns:a16="http://schemas.microsoft.com/office/drawing/2014/main" id="{47938C9A-6E55-A0F6-D0A6-B7F78D2E6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18" y="0"/>
            <a:ext cx="5871882" cy="6858000"/>
          </a:xfrm>
          <a:prstGeom prst="rect">
            <a:avLst/>
          </a:prstGeom>
        </p:spPr>
      </p:pic>
    </p:spTree>
    <p:extLst>
      <p:ext uri="{BB962C8B-B14F-4D97-AF65-F5344CB8AC3E}">
        <p14:creationId xmlns:p14="http://schemas.microsoft.com/office/powerpoint/2010/main" val="146823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AF8CE1-045F-53F8-CB82-D86DEFE8CBB5}"/>
              </a:ext>
            </a:extLst>
          </p:cNvPr>
          <p:cNvSpPr/>
          <p:nvPr/>
        </p:nvSpPr>
        <p:spPr>
          <a:xfrm>
            <a:off x="8014607" y="2432956"/>
            <a:ext cx="3445328" cy="38005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B78115-25FA-062C-3F78-E264B6A8AEDC}"/>
              </a:ext>
            </a:extLst>
          </p:cNvPr>
          <p:cNvSpPr/>
          <p:nvPr/>
        </p:nvSpPr>
        <p:spPr>
          <a:xfrm>
            <a:off x="4373336" y="2432957"/>
            <a:ext cx="3445328" cy="38005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DCB895-D7C9-8D27-08B4-404DF2848880}"/>
              </a:ext>
            </a:extLst>
          </p:cNvPr>
          <p:cNvSpPr/>
          <p:nvPr/>
        </p:nvSpPr>
        <p:spPr>
          <a:xfrm>
            <a:off x="748393" y="2432956"/>
            <a:ext cx="3445328" cy="38005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CCDC1-ED84-78A9-9114-FF4AB70E81ED}"/>
              </a:ext>
            </a:extLst>
          </p:cNvPr>
          <p:cNvSpPr>
            <a:spLocks noGrp="1"/>
          </p:cNvSpPr>
          <p:nvPr>
            <p:ph type="title"/>
          </p:nvPr>
        </p:nvSpPr>
        <p:spPr>
          <a:xfrm>
            <a:off x="777815" y="838301"/>
            <a:ext cx="10841756" cy="1349236"/>
          </a:xfrm>
        </p:spPr>
        <p:txBody>
          <a:bodyPr>
            <a:normAutofit/>
          </a:bodyPr>
          <a:lstStyle/>
          <a:p>
            <a:r>
              <a:rPr lang="fr-CA" dirty="0">
                <a:latin typeface="Montserrat Medium"/>
              </a:rPr>
              <a:t>Si nous ne mesurons pas et ne documentons pas les niveaux de service...</a:t>
            </a:r>
            <a:endParaRPr lang="en-US" dirty="0"/>
          </a:p>
        </p:txBody>
      </p:sp>
      <p:sp>
        <p:nvSpPr>
          <p:cNvPr id="8" name="Content Placeholder 3">
            <a:extLst>
              <a:ext uri="{FF2B5EF4-FFF2-40B4-BE49-F238E27FC236}">
                <a16:creationId xmlns:a16="http://schemas.microsoft.com/office/drawing/2014/main" id="{F90E3351-3FED-2C93-2610-044535DEC795}"/>
              </a:ext>
            </a:extLst>
          </p:cNvPr>
          <p:cNvSpPr txBox="1">
            <a:spLocks/>
          </p:cNvSpPr>
          <p:nvPr/>
        </p:nvSpPr>
        <p:spPr>
          <a:xfrm>
            <a:off x="761655" y="4283631"/>
            <a:ext cx="3429000" cy="18103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lnSpc>
                <a:spcPct val="100000"/>
              </a:lnSpc>
            </a:pPr>
            <a:r>
              <a:rPr lang="fr-CA" sz="1600" dirty="0">
                <a:latin typeface="+mj-lt"/>
              </a:rPr>
              <a:t>Ne sauront pas quels services peuvent être fournis de manière réaliste, de sorte </a:t>
            </a:r>
            <a:br>
              <a:rPr lang="fr-CA" sz="1600" dirty="0">
                <a:latin typeface="+mj-lt"/>
              </a:rPr>
            </a:br>
            <a:r>
              <a:rPr lang="fr-CA" sz="1600" dirty="0">
                <a:latin typeface="+mj-lt"/>
              </a:rPr>
              <a:t>que les décisions auront tendance à être subjectives </a:t>
            </a:r>
            <a:br>
              <a:rPr lang="fr-CA" sz="1600" dirty="0">
                <a:latin typeface="+mj-lt"/>
              </a:rPr>
            </a:br>
            <a:r>
              <a:rPr lang="fr-CA" sz="1600" dirty="0">
                <a:latin typeface="+mj-lt"/>
              </a:rPr>
              <a:t>ou à être appliquées de manière générale.</a:t>
            </a:r>
          </a:p>
        </p:txBody>
      </p:sp>
      <p:sp>
        <p:nvSpPr>
          <p:cNvPr id="12" name="Content Placeholder 3">
            <a:extLst>
              <a:ext uri="{FF2B5EF4-FFF2-40B4-BE49-F238E27FC236}">
                <a16:creationId xmlns:a16="http://schemas.microsoft.com/office/drawing/2014/main" id="{053E8A51-B4B9-457A-0EE3-289846ACCDF4}"/>
              </a:ext>
            </a:extLst>
          </p:cNvPr>
          <p:cNvSpPr txBox="1">
            <a:spLocks/>
          </p:cNvSpPr>
          <p:nvPr/>
        </p:nvSpPr>
        <p:spPr>
          <a:xfrm>
            <a:off x="4504548" y="4283631"/>
            <a:ext cx="3314116" cy="11374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lnSpc>
                <a:spcPct val="100000"/>
              </a:lnSpc>
            </a:pPr>
            <a:r>
              <a:rPr lang="fr-CA" sz="1600" dirty="0">
                <a:latin typeface="+mj-lt"/>
              </a:rPr>
              <a:t>Peut se concentrer sur </a:t>
            </a:r>
            <a:br>
              <a:rPr lang="fr-CA" sz="1600" dirty="0">
                <a:latin typeface="+mj-lt"/>
              </a:rPr>
            </a:br>
            <a:r>
              <a:rPr lang="fr-CA" sz="1600" dirty="0">
                <a:latin typeface="+mj-lt"/>
              </a:rPr>
              <a:t>ses tâches quotidiennes et perdre de vue l’importance </a:t>
            </a:r>
            <a:br>
              <a:rPr lang="fr-CA" sz="1600" dirty="0">
                <a:latin typeface="+mj-lt"/>
              </a:rPr>
            </a:br>
            <a:r>
              <a:rPr lang="fr-CA" sz="1600" dirty="0">
                <a:latin typeface="+mj-lt"/>
              </a:rPr>
              <a:t>de ces tâches.</a:t>
            </a:r>
          </a:p>
        </p:txBody>
      </p:sp>
      <p:sp>
        <p:nvSpPr>
          <p:cNvPr id="13" name="Content Placeholder 3">
            <a:extLst>
              <a:ext uri="{FF2B5EF4-FFF2-40B4-BE49-F238E27FC236}">
                <a16:creationId xmlns:a16="http://schemas.microsoft.com/office/drawing/2014/main" id="{6E0F597F-3FA6-B50D-2CE0-6ADEF1BFF27C}"/>
              </a:ext>
            </a:extLst>
          </p:cNvPr>
          <p:cNvSpPr txBox="1">
            <a:spLocks/>
          </p:cNvSpPr>
          <p:nvPr/>
        </p:nvSpPr>
        <p:spPr>
          <a:xfrm>
            <a:off x="8052708" y="4289172"/>
            <a:ext cx="3407227" cy="16059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lnSpc>
                <a:spcPct val="100000"/>
              </a:lnSpc>
              <a:spcBef>
                <a:spcPts val="300"/>
              </a:spcBef>
            </a:pPr>
            <a:r>
              <a:rPr lang="fr-CA" sz="1600" dirty="0">
                <a:latin typeface="+mj-lt"/>
              </a:rPr>
              <a:t>A des attentes, mais ne comprend pas la situation </a:t>
            </a:r>
            <a:br>
              <a:rPr lang="fr-CA" sz="1600" dirty="0">
                <a:latin typeface="+mj-lt"/>
              </a:rPr>
            </a:br>
            <a:r>
              <a:rPr lang="fr-CA" sz="1600" dirty="0">
                <a:latin typeface="+mj-lt"/>
              </a:rPr>
              <a:t>dans son ensemble, de sorte que la rétroaction prend essentiellement la forme de plaintes et concerne des situations localisées.</a:t>
            </a:r>
          </a:p>
        </p:txBody>
      </p:sp>
      <p:sp>
        <p:nvSpPr>
          <p:cNvPr id="6" name="Rectangle 5">
            <a:extLst>
              <a:ext uri="{FF2B5EF4-FFF2-40B4-BE49-F238E27FC236}">
                <a16:creationId xmlns:a16="http://schemas.microsoft.com/office/drawing/2014/main" id="{6331813D-F406-0857-0AE8-1CE2758DA9E0}"/>
              </a:ext>
            </a:extLst>
          </p:cNvPr>
          <p:cNvSpPr/>
          <p:nvPr/>
        </p:nvSpPr>
        <p:spPr>
          <a:xfrm>
            <a:off x="2016233" y="2730239"/>
            <a:ext cx="938837"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12FC9FED-C338-6714-9B8B-0EAE1EA0EE30}"/>
              </a:ext>
            </a:extLst>
          </p:cNvPr>
          <p:cNvSpPr txBox="1">
            <a:spLocks/>
          </p:cNvSpPr>
          <p:nvPr/>
        </p:nvSpPr>
        <p:spPr>
          <a:xfrm>
            <a:off x="2016235" y="2804532"/>
            <a:ext cx="938836"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pPr algn="ctr"/>
            <a:r>
              <a:rPr lang="fr-CA" sz="2000" b="1" dirty="0">
                <a:solidFill>
                  <a:schemeClr val="bg1"/>
                </a:solidFill>
              </a:rPr>
              <a:t>Élus</a:t>
            </a:r>
          </a:p>
        </p:txBody>
      </p:sp>
      <p:grpSp>
        <p:nvGrpSpPr>
          <p:cNvPr id="23" name="Group 22">
            <a:extLst>
              <a:ext uri="{FF2B5EF4-FFF2-40B4-BE49-F238E27FC236}">
                <a16:creationId xmlns:a16="http://schemas.microsoft.com/office/drawing/2014/main" id="{73A80816-7AFC-DD3B-0DC0-8379FEAFEA07}"/>
              </a:ext>
            </a:extLst>
          </p:cNvPr>
          <p:cNvGrpSpPr/>
          <p:nvPr/>
        </p:nvGrpSpPr>
        <p:grpSpPr>
          <a:xfrm>
            <a:off x="5330503" y="2730239"/>
            <a:ext cx="1628566" cy="473528"/>
            <a:chOff x="5330503" y="2730239"/>
            <a:chExt cx="1628566" cy="473528"/>
          </a:xfrm>
        </p:grpSpPr>
        <p:sp>
          <p:nvSpPr>
            <p:cNvPr id="9" name="Rectangle 8">
              <a:extLst>
                <a:ext uri="{FF2B5EF4-FFF2-40B4-BE49-F238E27FC236}">
                  <a16:creationId xmlns:a16="http://schemas.microsoft.com/office/drawing/2014/main" id="{07EFFC40-2876-EEFE-2A16-71B1259D4FC4}"/>
                </a:ext>
              </a:extLst>
            </p:cNvPr>
            <p:cNvSpPr/>
            <p:nvPr/>
          </p:nvSpPr>
          <p:spPr>
            <a:xfrm>
              <a:off x="5330503" y="2730239"/>
              <a:ext cx="1628565"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3">
              <a:extLst>
                <a:ext uri="{FF2B5EF4-FFF2-40B4-BE49-F238E27FC236}">
                  <a16:creationId xmlns:a16="http://schemas.microsoft.com/office/drawing/2014/main" id="{24825F43-6933-12AC-A9D7-412190379C49}"/>
                </a:ext>
              </a:extLst>
            </p:cNvPr>
            <p:cNvSpPr txBox="1">
              <a:spLocks/>
            </p:cNvSpPr>
            <p:nvPr/>
          </p:nvSpPr>
          <p:spPr>
            <a:xfrm>
              <a:off x="5378523" y="2804532"/>
              <a:ext cx="1580546"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000" b="1" dirty="0">
                  <a:solidFill>
                    <a:schemeClr val="bg1"/>
                  </a:solidFill>
                </a:rPr>
                <a:t>Personnel</a:t>
              </a:r>
            </a:p>
          </p:txBody>
        </p:sp>
      </p:grpSp>
      <p:grpSp>
        <p:nvGrpSpPr>
          <p:cNvPr id="11" name="Group 10">
            <a:extLst>
              <a:ext uri="{FF2B5EF4-FFF2-40B4-BE49-F238E27FC236}">
                <a16:creationId xmlns:a16="http://schemas.microsoft.com/office/drawing/2014/main" id="{ABFEBEB2-C7EB-BA5C-35B4-10B8592EE257}"/>
              </a:ext>
            </a:extLst>
          </p:cNvPr>
          <p:cNvGrpSpPr/>
          <p:nvPr/>
        </p:nvGrpSpPr>
        <p:grpSpPr>
          <a:xfrm>
            <a:off x="9151389" y="2735218"/>
            <a:ext cx="1187215" cy="473528"/>
            <a:chOff x="9151389" y="2735218"/>
            <a:chExt cx="1187215" cy="473528"/>
          </a:xfrm>
        </p:grpSpPr>
        <p:sp>
          <p:nvSpPr>
            <p:cNvPr id="10" name="Rectangle 9">
              <a:extLst>
                <a:ext uri="{FF2B5EF4-FFF2-40B4-BE49-F238E27FC236}">
                  <a16:creationId xmlns:a16="http://schemas.microsoft.com/office/drawing/2014/main" id="{E0849F20-73B3-DC90-7569-78004073D82D}"/>
                </a:ext>
              </a:extLst>
            </p:cNvPr>
            <p:cNvSpPr/>
            <p:nvPr/>
          </p:nvSpPr>
          <p:spPr>
            <a:xfrm>
              <a:off x="9151389" y="2735218"/>
              <a:ext cx="1187214" cy="47352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3">
              <a:extLst>
                <a:ext uri="{FF2B5EF4-FFF2-40B4-BE49-F238E27FC236}">
                  <a16:creationId xmlns:a16="http://schemas.microsoft.com/office/drawing/2014/main" id="{CE6870DA-E5C5-243F-DAD4-E2F35D6ADFAE}"/>
                </a:ext>
              </a:extLst>
            </p:cNvPr>
            <p:cNvSpPr txBox="1">
              <a:spLocks/>
            </p:cNvSpPr>
            <p:nvPr/>
          </p:nvSpPr>
          <p:spPr>
            <a:xfrm>
              <a:off x="9239692" y="2804532"/>
              <a:ext cx="1098912" cy="292359"/>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en-CA" sz="2000" b="1" dirty="0">
                  <a:solidFill>
                    <a:schemeClr val="bg1"/>
                  </a:solidFill>
                </a:rPr>
                <a:t>Public</a:t>
              </a:r>
            </a:p>
          </p:txBody>
        </p:sp>
      </p:grpSp>
      <p:pic>
        <p:nvPicPr>
          <p:cNvPr id="24" name="Picture 23">
            <a:extLst>
              <a:ext uri="{FF2B5EF4-FFF2-40B4-BE49-F238E27FC236}">
                <a16:creationId xmlns:a16="http://schemas.microsoft.com/office/drawing/2014/main" id="{94F463A0-743B-7EEF-8653-C96AA45C1F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0517" y="3391696"/>
            <a:ext cx="821079" cy="821079"/>
          </a:xfrm>
          <a:prstGeom prst="rect">
            <a:avLst/>
          </a:prstGeom>
        </p:spPr>
      </p:pic>
      <p:pic>
        <p:nvPicPr>
          <p:cNvPr id="26" name="Picture 25">
            <a:extLst>
              <a:ext uri="{FF2B5EF4-FFF2-40B4-BE49-F238E27FC236}">
                <a16:creationId xmlns:a16="http://schemas.microsoft.com/office/drawing/2014/main" id="{5246BE17-5E3B-FA25-C0B3-8B2564BC97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26732" y="3391697"/>
            <a:ext cx="821078" cy="821078"/>
          </a:xfrm>
          <a:prstGeom prst="rect">
            <a:avLst/>
          </a:prstGeom>
        </p:spPr>
      </p:pic>
      <p:pic>
        <p:nvPicPr>
          <p:cNvPr id="28" name="Picture 27">
            <a:extLst>
              <a:ext uri="{FF2B5EF4-FFF2-40B4-BE49-F238E27FC236}">
                <a16:creationId xmlns:a16="http://schemas.microsoft.com/office/drawing/2014/main" id="{24B50FB8-8C12-C88E-1729-0557514FE5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1261" y="3391697"/>
            <a:ext cx="821078" cy="821078"/>
          </a:xfrm>
          <a:prstGeom prst="rect">
            <a:avLst/>
          </a:prstGeom>
        </p:spPr>
      </p:pic>
    </p:spTree>
    <p:extLst>
      <p:ext uri="{BB962C8B-B14F-4D97-AF65-F5344CB8AC3E}">
        <p14:creationId xmlns:p14="http://schemas.microsoft.com/office/powerpoint/2010/main" val="289515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756C77A-DEB2-70B9-77A9-6B2B7F36F4B7}"/>
              </a:ext>
            </a:extLst>
          </p:cNvPr>
          <p:cNvSpPr txBox="1">
            <a:spLocks/>
          </p:cNvSpPr>
          <p:nvPr/>
        </p:nvSpPr>
        <p:spPr>
          <a:xfrm>
            <a:off x="752226" y="2240650"/>
            <a:ext cx="5602700" cy="43274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fr-CA" sz="2000" b="1" dirty="0">
                <a:latin typeface="+mj-lt"/>
              </a:rPr>
              <a:t>Harmoniser </a:t>
            </a:r>
            <a:r>
              <a:rPr lang="fr-CA" sz="2000" dirty="0">
                <a:latin typeface="+mj-lt"/>
              </a:rPr>
              <a:t>ce que nous essayons de réaliser en tant que gouvernement local et ce que le personnel fait au quotidien.
</a:t>
            </a:r>
            <a:r>
              <a:rPr lang="fr-CA" sz="2000" b="1" dirty="0">
                <a:latin typeface="+mj-lt"/>
              </a:rPr>
              <a:t>Inspirer le personnel </a:t>
            </a:r>
            <a:r>
              <a:rPr lang="fr-CA" sz="2000" dirty="0">
                <a:latin typeface="+mj-lt"/>
              </a:rPr>
              <a:t>à améliorer la productivité grâce à une main-d’œuvre plus engagée.
</a:t>
            </a:r>
            <a:r>
              <a:rPr lang="fr-CA" sz="2000" b="1" dirty="0">
                <a:latin typeface="+mj-lt"/>
              </a:rPr>
              <a:t>Mesurer</a:t>
            </a:r>
            <a:r>
              <a:rPr lang="fr-CA" sz="2000" dirty="0">
                <a:latin typeface="+mj-lt"/>
              </a:rPr>
              <a:t> si nous travaillons bien vers </a:t>
            </a:r>
            <a:br>
              <a:rPr lang="fr-CA" sz="2000" dirty="0">
                <a:latin typeface="+mj-lt"/>
              </a:rPr>
            </a:br>
            <a:r>
              <a:rPr lang="fr-CA" sz="2000" dirty="0">
                <a:latin typeface="+mj-lt"/>
              </a:rPr>
              <a:t>la réalisation de notre vision et si </a:t>
            </a:r>
            <a:br>
              <a:rPr lang="fr-CA" sz="2000" dirty="0">
                <a:latin typeface="+mj-lt"/>
              </a:rPr>
            </a:br>
            <a:r>
              <a:rPr lang="fr-CA" sz="2000" dirty="0">
                <a:latin typeface="+mj-lt"/>
              </a:rPr>
              <a:t>nous fournissons les services dont </a:t>
            </a:r>
            <a:br>
              <a:rPr lang="fr-CA" sz="2000" dirty="0">
                <a:latin typeface="+mj-lt"/>
              </a:rPr>
            </a:br>
            <a:r>
              <a:rPr lang="fr-CA" sz="2000" dirty="0">
                <a:latin typeface="+mj-lt"/>
              </a:rPr>
              <a:t>nos clients ont besoin et auxquels </a:t>
            </a:r>
            <a:br>
              <a:rPr lang="fr-CA" sz="2000" dirty="0">
                <a:latin typeface="+mj-lt"/>
              </a:rPr>
            </a:br>
            <a:r>
              <a:rPr lang="fr-CA" sz="2000" dirty="0">
                <a:latin typeface="+mj-lt"/>
              </a:rPr>
              <a:t>ils s’attendent.</a:t>
            </a:r>
          </a:p>
        </p:txBody>
      </p:sp>
      <p:sp>
        <p:nvSpPr>
          <p:cNvPr id="2" name="Title 1">
            <a:extLst>
              <a:ext uri="{FF2B5EF4-FFF2-40B4-BE49-F238E27FC236}">
                <a16:creationId xmlns:a16="http://schemas.microsoft.com/office/drawing/2014/main" id="{8A05D4F3-8ECE-2FE9-C17F-1CF894D2E331}"/>
              </a:ext>
            </a:extLst>
          </p:cNvPr>
          <p:cNvSpPr txBox="1">
            <a:spLocks/>
          </p:cNvSpPr>
          <p:nvPr/>
        </p:nvSpPr>
        <p:spPr>
          <a:xfrm>
            <a:off x="752226" y="475610"/>
            <a:ext cx="5602700" cy="1531090"/>
          </a:xfrm>
          <a:prstGeom prst="rect">
            <a:avLst/>
          </a:prstGeom>
        </p:spPr>
        <p:txBody>
          <a:bodyPr/>
          <a:lstStyle>
            <a:lvl1pPr algn="l" defTabSz="914400" rtl="0" eaLnBrk="1" latinLnBrk="0" hangingPunct="1">
              <a:lnSpc>
                <a:spcPct val="90000"/>
              </a:lnSpc>
              <a:spcBef>
                <a:spcPct val="0"/>
              </a:spcBef>
              <a:buNone/>
              <a:defRPr sz="3600" b="0" kern="1200">
                <a:solidFill>
                  <a:schemeClr val="tx1"/>
                </a:solidFill>
                <a:latin typeface="Montserrat Medium" panose="00000600000000000000" pitchFamily="2" charset="0"/>
                <a:ea typeface="+mj-ea"/>
                <a:cs typeface="+mj-cs"/>
              </a:defRPr>
            </a:lvl1pPr>
          </a:lstStyle>
          <a:p>
            <a:r>
              <a:rPr lang="fr-CA" dirty="0">
                <a:latin typeface="Montserrat Medium"/>
              </a:rPr>
              <a:t>Avantages d’établir les niveaux de service et de les documenter</a:t>
            </a:r>
          </a:p>
        </p:txBody>
      </p:sp>
      <p:pic>
        <p:nvPicPr>
          <p:cNvPr id="4" name="Picture 3">
            <a:extLst>
              <a:ext uri="{FF2B5EF4-FFF2-40B4-BE49-F238E27FC236}">
                <a16:creationId xmlns:a16="http://schemas.microsoft.com/office/drawing/2014/main" id="{4AF779A3-B0A2-2259-D03E-26DB345D3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46" y="0"/>
            <a:ext cx="6454588" cy="6858000"/>
          </a:xfrm>
          <a:prstGeom prst="rect">
            <a:avLst/>
          </a:prstGeom>
        </p:spPr>
      </p:pic>
    </p:spTree>
    <p:extLst>
      <p:ext uri="{BB962C8B-B14F-4D97-AF65-F5344CB8AC3E}">
        <p14:creationId xmlns:p14="http://schemas.microsoft.com/office/powerpoint/2010/main" val="23369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8AE6834-97F5-C818-D4A5-5E393A593B35}"/>
              </a:ext>
            </a:extLst>
          </p:cNvPr>
          <p:cNvSpPr txBox="1">
            <a:spLocks/>
          </p:cNvSpPr>
          <p:nvPr/>
        </p:nvSpPr>
        <p:spPr>
          <a:xfrm>
            <a:off x="5572910" y="1435054"/>
            <a:ext cx="6236231" cy="398789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20000"/>
              </a:lnSpc>
              <a:spcBef>
                <a:spcPts val="600"/>
              </a:spcBef>
              <a:buFont typeface="Arial"/>
              <a:buChar char="•"/>
            </a:pPr>
            <a:r>
              <a:rPr lang="fr-CA" sz="2000" b="1" dirty="0">
                <a:latin typeface="+mj-lt"/>
              </a:rPr>
              <a:t>Clarifier les attentes </a:t>
            </a:r>
            <a:r>
              <a:rPr lang="fr-CA" sz="2000" dirty="0">
                <a:latin typeface="+mj-lt"/>
              </a:rPr>
              <a:t>de nos clients, notamment les services que nous ne fournissons pas et la raison pour laquelle nous ne les fournissons pas.</a:t>
            </a:r>
          </a:p>
          <a:p>
            <a:pPr marL="285750" indent="-285750">
              <a:lnSpc>
                <a:spcPct val="120000"/>
              </a:lnSpc>
              <a:spcBef>
                <a:spcPts val="600"/>
              </a:spcBef>
              <a:buFont typeface="Arial"/>
              <a:buChar char="•"/>
            </a:pPr>
            <a:r>
              <a:rPr lang="fr-CA" sz="2000" b="1" dirty="0">
                <a:latin typeface="+mj-lt"/>
              </a:rPr>
              <a:t>Évaluer les attentes </a:t>
            </a:r>
            <a:r>
              <a:rPr lang="fr-CA" sz="2000" dirty="0">
                <a:latin typeface="+mj-lt"/>
              </a:rPr>
              <a:t>par rapport à ce qui est abordable (dans le cadre de notre budget).</a:t>
            </a:r>
          </a:p>
          <a:p>
            <a:pPr marL="285750" indent="-285750">
              <a:lnSpc>
                <a:spcPct val="120000"/>
              </a:lnSpc>
              <a:spcBef>
                <a:spcPts val="600"/>
              </a:spcBef>
              <a:buFont typeface="Arial"/>
              <a:buChar char="•"/>
            </a:pPr>
            <a:r>
              <a:rPr lang="fr-CA" sz="2000" b="1" dirty="0">
                <a:latin typeface="+mj-lt"/>
              </a:rPr>
              <a:t>Évaluer les demandes changeantes. </a:t>
            </a:r>
            <a:br>
              <a:rPr lang="fr-CA" sz="2000" b="1" dirty="0">
                <a:latin typeface="+mj-lt"/>
              </a:rPr>
            </a:br>
            <a:r>
              <a:rPr lang="fr-CA" sz="2000" dirty="0">
                <a:latin typeface="+mj-lt"/>
              </a:rPr>
              <a:t>Il peut s’avérer nécessaire de modifier </a:t>
            </a:r>
            <a:br>
              <a:rPr lang="fr-CA" sz="2000" dirty="0">
                <a:latin typeface="+mj-lt"/>
              </a:rPr>
            </a:br>
            <a:r>
              <a:rPr lang="fr-CA" sz="2000" dirty="0">
                <a:latin typeface="+mj-lt"/>
              </a:rPr>
              <a:t>les services que nous fournissons ou les niveaux auxquels nous les fournissons.</a:t>
            </a:r>
          </a:p>
          <a:p>
            <a:endParaRPr lang="en-CA" sz="2000" dirty="0"/>
          </a:p>
        </p:txBody>
      </p:sp>
      <p:pic>
        <p:nvPicPr>
          <p:cNvPr id="5" name="Picture 4">
            <a:extLst>
              <a:ext uri="{FF2B5EF4-FFF2-40B4-BE49-F238E27FC236}">
                <a16:creationId xmlns:a16="http://schemas.microsoft.com/office/drawing/2014/main" id="{B9380FD9-E321-8DC0-1AC8-1194BFCB2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1882" cy="6858000"/>
          </a:xfrm>
          <a:prstGeom prst="rect">
            <a:avLst/>
          </a:prstGeom>
        </p:spPr>
      </p:pic>
    </p:spTree>
    <p:extLst>
      <p:ext uri="{BB962C8B-B14F-4D97-AF65-F5344CB8AC3E}">
        <p14:creationId xmlns:p14="http://schemas.microsoft.com/office/powerpoint/2010/main" val="9189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MF PPT Template">
  <a:themeElements>
    <a:clrScheme name="FCM GMF">
      <a:dk1>
        <a:srgbClr val="3B3B3B"/>
      </a:dk1>
      <a:lt1>
        <a:sysClr val="window" lastClr="FFFFFF"/>
      </a:lt1>
      <a:dk2>
        <a:srgbClr val="008942"/>
      </a:dk2>
      <a:lt2>
        <a:srgbClr val="AFE028"/>
      </a:lt2>
      <a:accent1>
        <a:srgbClr val="AFE028"/>
      </a:accent1>
      <a:accent2>
        <a:srgbClr val="008942"/>
      </a:accent2>
      <a:accent3>
        <a:srgbClr val="16B4D8"/>
      </a:accent3>
      <a:accent4>
        <a:srgbClr val="860038"/>
      </a:accent4>
      <a:accent5>
        <a:srgbClr val="706D84"/>
      </a:accent5>
      <a:accent6>
        <a:srgbClr val="434358"/>
      </a:accent6>
      <a:hlink>
        <a:srgbClr val="0563C1"/>
      </a:hlink>
      <a:folHlink>
        <a:srgbClr val="954F72"/>
      </a:folHlink>
    </a:clrScheme>
    <a:fontScheme name="Custom 2">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F PPT Template" id="{649F6170-3B49-4365-B796-F67A23526EE3}" vid="{CC66A2AD-136B-414C-86B4-8B47A888DF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AAEA534C0004FB02ED2D5AC8CB1D7" ma:contentTypeVersion="18" ma:contentTypeDescription="Create a new document." ma:contentTypeScope="" ma:versionID="739d22e3aeab93d6dc32648b76c3949a">
  <xsd:schema xmlns:xsd="http://www.w3.org/2001/XMLSchema" xmlns:xs="http://www.w3.org/2001/XMLSchema" xmlns:p="http://schemas.microsoft.com/office/2006/metadata/properties" xmlns:ns2="a5e63ade-ab82-4a83-b504-a022de2b78f6" xmlns:ns3="ccae1c0b-e2bf-457b-af4c-451f8c637e52" targetNamespace="http://schemas.microsoft.com/office/2006/metadata/properties" ma:root="true" ma:fieldsID="3607fd7de73ffcf61b8e355274cb3b92" ns2:_="" ns3:_="">
    <xsd:import namespace="a5e63ade-ab82-4a83-b504-a022de2b78f6"/>
    <xsd:import namespace="ccae1c0b-e2bf-457b-af4c-451f8c637e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63ade-ab82-4a83-b504-a022de2b7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ba914-f169-47ff-a93b-9f4ea1b730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ae1c0b-e2bf-457b-af4c-451f8c637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a0612b-f870-44a2-812d-c7ff66a9fbc7}" ma:internalName="TaxCatchAll" ma:showField="CatchAllData" ma:web="ccae1c0b-e2bf-457b-af4c-451f8c637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e63ade-ab82-4a83-b504-a022de2b78f6">
      <Terms xmlns="http://schemas.microsoft.com/office/infopath/2007/PartnerControls"/>
    </lcf76f155ced4ddcb4097134ff3c332f>
    <TaxCatchAll xmlns="ccae1c0b-e2bf-457b-af4c-451f8c637e52" xsi:nil="true"/>
  </documentManagement>
</p:properties>
</file>

<file path=customXml/itemProps1.xml><?xml version="1.0" encoding="utf-8"?>
<ds:datastoreItem xmlns:ds="http://schemas.openxmlformats.org/officeDocument/2006/customXml" ds:itemID="{CE96BA58-006E-4BCC-BAE8-D731F8579B4E}"/>
</file>

<file path=customXml/itemProps2.xml><?xml version="1.0" encoding="utf-8"?>
<ds:datastoreItem xmlns:ds="http://schemas.openxmlformats.org/officeDocument/2006/customXml" ds:itemID="{7285BFAA-4A9B-4A45-9D39-0540ED3A018E}">
  <ds:schemaRefs>
    <ds:schemaRef ds:uri="http://schemas.microsoft.com/sharepoint/v3/contenttype/forms"/>
  </ds:schemaRefs>
</ds:datastoreItem>
</file>

<file path=customXml/itemProps3.xml><?xml version="1.0" encoding="utf-8"?>
<ds:datastoreItem xmlns:ds="http://schemas.openxmlformats.org/officeDocument/2006/customXml" ds:itemID="{7749D774-7D94-48CB-ADD4-E5A7570CC00F}">
  <ds:schemaRefs>
    <ds:schemaRef ds:uri="http://schemas.openxmlformats.org/package/2006/metadata/core-properties"/>
    <ds:schemaRef ds:uri="http://purl.org/dc/dcmitype/"/>
    <ds:schemaRef ds:uri="6a0e4e57-1c62-4517-a536-ec3c9eaa9158"/>
    <ds:schemaRef ds:uri="1f2435d1-e123-45e5-8037-c6a33e676418"/>
    <ds:schemaRef ds:uri="http://schemas.microsoft.com/office/2006/documentManagement/types"/>
    <ds:schemaRef ds:uri="http://purl.org/dc/elements/1.1/"/>
    <ds:schemaRef ds:uri="http://www.w3.org/XML/1998/namespace"/>
    <ds:schemaRef ds:uri="http://schemas.microsoft.com/office/2006/metadata/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GMF PPT Template</Template>
  <TotalTime>4157</TotalTime>
  <Words>3560</Words>
  <Application>Microsoft Macintosh PowerPoint</Application>
  <PresentationFormat>Widescreen</PresentationFormat>
  <Paragraphs>186</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Calibri</vt:lpstr>
      <vt:lpstr>Courier New</vt:lpstr>
      <vt:lpstr>Montserrat</vt:lpstr>
      <vt:lpstr>Montserrat </vt:lpstr>
      <vt:lpstr>Montserrat ExtraBold</vt:lpstr>
      <vt:lpstr>Montserrat Medium</vt:lpstr>
      <vt:lpstr>Wingdings</vt:lpstr>
      <vt:lpstr>GMF PPT Template</vt:lpstr>
      <vt:lpstr>Pourquoi documenter les niveaux de service?</vt:lpstr>
      <vt:lpstr>Nous documentons les  niveaux de service pour…  Mettre l’accent  sur la vision de  notre collectivité</vt:lpstr>
      <vt:lpstr>PowerPoint Presentation</vt:lpstr>
      <vt:lpstr>Réfléchissez aux questions suivantes</vt:lpstr>
      <vt:lpstr>PowerPoint Presentation</vt:lpstr>
      <vt:lpstr>Pourquoi documenter les niveaux de service?</vt:lpstr>
      <vt:lpstr>Si nous ne mesurons pas et ne documentons pas les niveaux de service...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Smithers</dc:creator>
  <cp:lastModifiedBy>Eric Lapointe</cp:lastModifiedBy>
  <cp:revision>448</cp:revision>
  <cp:lastPrinted>2024-10-15T16:13:29Z</cp:lastPrinted>
  <dcterms:created xsi:type="dcterms:W3CDTF">2023-07-31T13:17:37Z</dcterms:created>
  <dcterms:modified xsi:type="dcterms:W3CDTF">2024-10-17T19:00:01Z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0x0101008F4AAEA534C0004FB02ED2D5AC8CB1D7</vt:lpwstr>
  </property>
  <property fmtid="{D5CDD505-2E9C-101B-9397-08002B2CF9AE}" pid="3" name="MediaServiceImageTags">
    <vt:lpwstr/>
  </property>
</Properties>
</file>